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2"/>
  </p:notesMasterIdLst>
  <p:sldIdLst>
    <p:sldId id="256" r:id="rId2"/>
    <p:sldId id="264" r:id="rId3"/>
    <p:sldId id="270" r:id="rId4"/>
    <p:sldId id="272" r:id="rId5"/>
    <p:sldId id="274" r:id="rId6"/>
    <p:sldId id="295" r:id="rId7"/>
    <p:sldId id="276" r:id="rId8"/>
    <p:sldId id="286" r:id="rId9"/>
    <p:sldId id="287" r:id="rId10"/>
    <p:sldId id="296" r:id="rId11"/>
    <p:sldId id="288" r:id="rId12"/>
    <p:sldId id="301" r:id="rId13"/>
    <p:sldId id="298" r:id="rId14"/>
    <p:sldId id="277" r:id="rId15"/>
    <p:sldId id="279" r:id="rId16"/>
    <p:sldId id="299" r:id="rId17"/>
    <p:sldId id="278" r:id="rId18"/>
    <p:sldId id="283" r:id="rId19"/>
    <p:sldId id="300" r:id="rId20"/>
    <p:sldId id="291" r:id="rId21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FA3A3"/>
    <a:srgbClr val="B6E8C0"/>
    <a:srgbClr val="DFF5E3"/>
    <a:srgbClr val="7BFF8B"/>
    <a:srgbClr val="AAD0B1"/>
    <a:srgbClr val="9FDBA2"/>
    <a:srgbClr val="807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9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9BAEA9-4BD4-4B56-B3E6-64156A5D54B8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82FA50-908D-48F9-912E-52840D6BFD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497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1D36-8E1B-445A-BA8D-2F0027F3653C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CE6B4DA-6914-42A2-BD0E-613A1E602B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6996-A4BD-4381-8B89-567CDB714031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3A523-B286-46DC-A450-595C6CCBDE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B961-52DF-4480-98FF-56B11F5FFC69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7ACD-8B25-47D1-9994-44A38167D4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40B41-8DF8-4772-9B3E-5FA770C7EF6B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6570-93CD-4D07-AEB6-83EE15B816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3270" y="4568607"/>
              <a:ext cx="865041" cy="865039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1F537-6ABD-4582-A9BE-A587AA6C91DC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6CA9ABE9-6058-4711-A871-589C3C3CCE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CB44-4769-4A35-A5FF-B0FD84F38B9A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00FC-DA3E-403F-8BC7-8EFFD08543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DE2D-8E14-4D43-9769-ED2A77084120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57CB-5206-4359-AF44-E908220C58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121E-29B6-4095-9080-CC5C50E87E54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A54C-9BB8-4CA0-BC0E-F29F8AA00A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97758-6A3F-4084-B0C4-AA8AC245EDEA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F429-2828-425C-8B36-C2546F9276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664B-82E5-4925-8A42-849F751A2E29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EC83-476C-4C35-89BC-FB63B0C937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DDC3-414B-4E49-AC8A-0382CB635C5E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CA8E9-1279-41D8-A7F0-55C7FC3669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C9B5266-DECC-4405-9DF3-094933EF9F0E}" type="datetimeFigureOut">
              <a:rPr lang="pl-PL"/>
              <a:pPr>
                <a:defRPr/>
              </a:pPr>
              <a:t>10.05.2019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rrowheads="1"/>
            </p:cNvSpPr>
            <p:nvPr/>
          </p:nvSpPr>
          <p:spPr bwMode="auto">
            <a:xfrm>
              <a:off x="11395746" y="6230103"/>
              <a:ext cx="480060" cy="48006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A6A5C03E-7799-481F-8858-A00EF507A2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7" r:id="rId2"/>
    <p:sldLayoutId id="2147483755" r:id="rId3"/>
    <p:sldLayoutId id="2147483748" r:id="rId4"/>
    <p:sldLayoutId id="2147483749" r:id="rId5"/>
    <p:sldLayoutId id="2147483750" r:id="rId6"/>
    <p:sldLayoutId id="2147483751" r:id="rId7"/>
    <p:sldLayoutId id="2147483756" r:id="rId8"/>
    <p:sldLayoutId id="2147483757" r:id="rId9"/>
    <p:sldLayoutId id="2147483752" r:id="rId10"/>
    <p:sldLayoutId id="21474837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stypendia.studium@uw.edu.p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wsl.studium@uw.edu.p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hyperlink" Target="mailto:wsl.studium@uw.edu.pl" TargetMode="External"/><Relationship Id="rId12" Type="http://schemas.openxmlformats.org/officeDocument/2006/relationships/hyperlink" Target="http://www.fb.com/StudiumUW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hyperlink" Target="http://www.studium.uw.edu.pl/" TargetMode="External"/><Relationship Id="rId5" Type="http://schemas.openxmlformats.org/officeDocument/2006/relationships/image" Target="../media/image28.jpe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hyperlink" Target="mailto:stypendia.studium@uw.edu.p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160" y="1497191"/>
            <a:ext cx="10266962" cy="24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1052796">
            <a:off x="308488" y="561904"/>
            <a:ext cx="5871865" cy="130553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000" dirty="0"/>
              <a:t>25 </a:t>
            </a:r>
            <a:r>
              <a:rPr lang="uk-UA" sz="4000" dirty="0" smtClean="0"/>
              <a:t>стипендій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uk-UA" sz="4000" dirty="0" smtClean="0"/>
              <a:t>умови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62275" y="2460625"/>
            <a:ext cx="6567488" cy="4124325"/>
          </a:xfrm>
        </p:spPr>
        <p:txBody>
          <a:bodyPr rtlCol="0">
            <a:normAutofit/>
          </a:bodyPr>
          <a:lstStyle/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Вивчення польської мови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– 1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рік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Вивчення обраної регіональної мови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– 2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роки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Науковий виїзд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Диплом магістра Варшавського університету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Стипендія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– 150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zł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злотих, не оподатковується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25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стипендій щорічно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випускники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більше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350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осіб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pl-PL" dirty="0"/>
          </a:p>
        </p:txBody>
      </p:sp>
      <p:pic>
        <p:nvPicPr>
          <p:cNvPr id="4" name="Obraz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4975225"/>
            <a:ext cx="1258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524390">
            <a:off x="80898" y="647173"/>
            <a:ext cx="5706742" cy="142577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400" dirty="0"/>
              <a:t>25 </a:t>
            </a:r>
            <a:r>
              <a:rPr lang="uk-UA" sz="4400" dirty="0" smtClean="0"/>
              <a:t>стипендій</a:t>
            </a:r>
            <a:r>
              <a:rPr lang="pl-PL" sz="4400" dirty="0"/>
              <a:t/>
            </a:r>
            <a:br>
              <a:rPr lang="pl-PL" sz="4400" dirty="0"/>
            </a:br>
            <a:r>
              <a:rPr lang="uk-UA" sz="4400" dirty="0" smtClean="0"/>
              <a:t>вимоги</a:t>
            </a:r>
            <a:endParaRPr lang="pl-PL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81350" y="2189163"/>
            <a:ext cx="7216775" cy="42037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Повна вища освіта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–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закінченні студій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II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ступеню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 </a:t>
            </a:r>
            <a:endParaRPr lang="pl-PL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Вік до 30 років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</a:t>
            </a:r>
            <a:endParaRPr lang="pl-PL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Загальна знайомість проблематики регіону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</a:t>
            </a:r>
            <a:endParaRPr lang="pl-PL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Знання англійської та польської мов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Термін подання документів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–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до 1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5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березня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щороку </a:t>
            </a:r>
            <a:r>
              <a:rPr lang="pl-PL" b="1" u="sng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2"/>
              </a:rPr>
              <a:t>stypendia.studium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2"/>
              </a:rPr>
              <a:t>@</a:t>
            </a:r>
            <a:r>
              <a:rPr lang="pl-PL" b="1" u="sng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2"/>
              </a:rPr>
              <a:t>uw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2"/>
              </a:rPr>
              <a:t>.</a:t>
            </a:r>
            <a:r>
              <a:rPr lang="pl-PL" b="1" u="sng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2"/>
              </a:rPr>
              <a:t>edu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2"/>
              </a:rPr>
              <a:t>.</a:t>
            </a:r>
            <a:r>
              <a:rPr lang="pl-PL" b="1" u="sng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2"/>
              </a:rPr>
              <a:t>pl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Етапи конкурсу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аплікація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(I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етап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),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співбесіда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(II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етап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),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письмовий тест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(III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етап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);</a:t>
            </a:r>
            <a:endParaRPr lang="pl-PL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остаточне рішення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–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до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липня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;</a:t>
            </a:r>
            <a:endParaRPr lang="pl-PL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Obraz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4975225"/>
            <a:ext cx="1258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338952">
            <a:off x="-539679" y="247426"/>
            <a:ext cx="5916957" cy="192776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dirty="0" smtClean="0"/>
              <a:t>„</a:t>
            </a:r>
            <a:r>
              <a:rPr lang="uk-UA" sz="4000" dirty="0" smtClean="0"/>
              <a:t>східні студії</a:t>
            </a:r>
            <a:r>
              <a:rPr lang="pl-PL" sz="4000" dirty="0" smtClean="0"/>
              <a:t>”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uk-UA" sz="4000" dirty="0" smtClean="0"/>
              <a:t>в Україні</a:t>
            </a:r>
            <a:endParaRPr lang="pl-PL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746" name="Symbol zastępczy zawartości 2"/>
          <p:cNvSpPr>
            <a:spLocks noGrp="1"/>
          </p:cNvSpPr>
          <p:nvPr>
            <p:ph idx="1"/>
          </p:nvPr>
        </p:nvSpPr>
        <p:spPr>
          <a:xfrm>
            <a:off x="2833688" y="1919288"/>
            <a:ext cx="7216775" cy="3683000"/>
          </a:xfrm>
        </p:spPr>
        <p:txBody>
          <a:bodyPr/>
          <a:lstStyle/>
          <a:p>
            <a:pPr algn="just" eaLnBrk="1" hangingPunct="1"/>
            <a:r>
              <a:rPr lang="uk-UA" dirty="0" smtClean="0">
                <a:solidFill>
                  <a:srgbClr val="69240C"/>
                </a:solidFill>
                <a:latin typeface="Helvetica" pitchFamily="34" charset="0"/>
              </a:rPr>
              <a:t>Спільні програми навчання</a:t>
            </a:r>
            <a:r>
              <a:rPr lang="pl-PL" dirty="0" smtClean="0">
                <a:solidFill>
                  <a:srgbClr val="69240C"/>
                </a:solidFill>
                <a:latin typeface="Helvetica" pitchFamily="34" charset="0"/>
              </a:rPr>
              <a:t>; 2 </a:t>
            </a:r>
            <a:r>
              <a:rPr lang="uk-UA" dirty="0" smtClean="0">
                <a:solidFill>
                  <a:srgbClr val="69240C"/>
                </a:solidFill>
                <a:latin typeface="Helvetica" pitchFamily="34" charset="0"/>
              </a:rPr>
              <a:t>річні студії </a:t>
            </a:r>
            <a:r>
              <a:rPr lang="pl-PL" dirty="0" smtClean="0">
                <a:solidFill>
                  <a:srgbClr val="69240C"/>
                </a:solidFill>
                <a:latin typeface="Helvetica" pitchFamily="34" charset="0"/>
              </a:rPr>
              <a:t>II </a:t>
            </a:r>
            <a:r>
              <a:rPr lang="uk-UA" dirty="0" smtClean="0">
                <a:solidFill>
                  <a:srgbClr val="69240C"/>
                </a:solidFill>
                <a:latin typeface="Helvetica" pitchFamily="34" charset="0"/>
              </a:rPr>
              <a:t>ступню</a:t>
            </a:r>
            <a:r>
              <a:rPr lang="pl-PL" dirty="0" smtClean="0">
                <a:solidFill>
                  <a:srgbClr val="69240C"/>
                </a:solidFill>
                <a:latin typeface="Helvetica" pitchFamily="34" charset="0"/>
              </a:rPr>
              <a:t>; 3 </a:t>
            </a:r>
            <a:r>
              <a:rPr lang="uk-UA" dirty="0" smtClean="0">
                <a:solidFill>
                  <a:srgbClr val="69240C"/>
                </a:solidFill>
                <a:latin typeface="Helvetica" pitchFamily="34" charset="0"/>
              </a:rPr>
              <a:t>семестри навчання в українському університеті</a:t>
            </a:r>
            <a:r>
              <a:rPr lang="pl-PL" dirty="0" smtClean="0">
                <a:solidFill>
                  <a:srgbClr val="69240C"/>
                </a:solidFill>
                <a:latin typeface="Helvetica" pitchFamily="34" charset="0"/>
              </a:rPr>
              <a:t>; 1 </a:t>
            </a:r>
            <a:r>
              <a:rPr lang="uk-UA" dirty="0" smtClean="0">
                <a:solidFill>
                  <a:srgbClr val="69240C"/>
                </a:solidFill>
                <a:latin typeface="Helvetica" pitchFamily="34" charset="0"/>
              </a:rPr>
              <a:t>семестр – у Варшавському університеті </a:t>
            </a:r>
            <a:r>
              <a:rPr lang="pl-PL" dirty="0" smtClean="0">
                <a:solidFill>
                  <a:srgbClr val="69240C"/>
                </a:solidFill>
                <a:latin typeface="Helvetica" pitchFamily="34" charset="0"/>
              </a:rPr>
              <a:t>– </a:t>
            </a:r>
            <a:r>
              <a:rPr lang="uk-UA" dirty="0" smtClean="0">
                <a:solidFill>
                  <a:srgbClr val="69240C"/>
                </a:solidFill>
                <a:latin typeface="Helvetica" pitchFamily="34" charset="0"/>
              </a:rPr>
              <a:t>для студентів, які складуть іспити кваліфікаційні після</a:t>
            </a:r>
            <a:r>
              <a:rPr lang="pl-PL" dirty="0" smtClean="0">
                <a:solidFill>
                  <a:srgbClr val="69240C"/>
                </a:solidFill>
                <a:latin typeface="Helvetica" pitchFamily="34" charset="0"/>
              </a:rPr>
              <a:t> 1-</a:t>
            </a:r>
            <a:r>
              <a:rPr lang="uk-UA" dirty="0" smtClean="0">
                <a:solidFill>
                  <a:srgbClr val="69240C"/>
                </a:solidFill>
                <a:latin typeface="Helvetica" pitchFamily="34" charset="0"/>
              </a:rPr>
              <a:t>ого року навчання</a:t>
            </a:r>
            <a:r>
              <a:rPr lang="pl-PL" dirty="0" smtClean="0">
                <a:solidFill>
                  <a:srgbClr val="69240C"/>
                </a:solidFill>
                <a:latin typeface="Helvetica" pitchFamily="34" charset="0"/>
              </a:rPr>
              <a:t>; </a:t>
            </a:r>
            <a:r>
              <a:rPr lang="uk-UA" dirty="0" smtClean="0">
                <a:solidFill>
                  <a:srgbClr val="69240C"/>
                </a:solidFill>
                <a:latin typeface="Helvetica" pitchFamily="34" charset="0"/>
              </a:rPr>
              <a:t>захист магістерської роботи перед спільною польсько-українською комісією</a:t>
            </a:r>
            <a:r>
              <a:rPr lang="pl-PL" dirty="0" smtClean="0">
                <a:solidFill>
                  <a:srgbClr val="69240C"/>
                </a:solidFill>
                <a:latin typeface="Helvetica" pitchFamily="34" charset="0"/>
              </a:rPr>
              <a:t>; </a:t>
            </a:r>
            <a:r>
              <a:rPr lang="uk-UA" dirty="0" smtClean="0">
                <a:solidFill>
                  <a:srgbClr val="69240C"/>
                </a:solidFill>
                <a:latin typeface="Helvetica" pitchFamily="34" charset="0"/>
              </a:rPr>
              <a:t>подвійний диплом</a:t>
            </a:r>
            <a:r>
              <a:rPr lang="pl-PL" dirty="0" smtClean="0">
                <a:solidFill>
                  <a:srgbClr val="69240C"/>
                </a:solidFill>
                <a:latin typeface="Helvetica" pitchFamily="34" charset="0"/>
              </a:rPr>
              <a:t>. </a:t>
            </a:r>
          </a:p>
          <a:p>
            <a:pPr algn="just" eaLnBrk="1" hangingPunct="1"/>
            <a:endParaRPr lang="pl-PL" dirty="0" smtClean="0">
              <a:solidFill>
                <a:srgbClr val="69240C"/>
              </a:solidFill>
              <a:latin typeface="Helvetica" pitchFamily="34" charset="0"/>
            </a:endParaRPr>
          </a:p>
          <a:p>
            <a:pPr algn="just" eaLnBrk="1" hangingPunct="1"/>
            <a:r>
              <a:rPr lang="uk-UA" dirty="0" smtClean="0">
                <a:solidFill>
                  <a:srgbClr val="69240C"/>
                </a:solidFill>
                <a:latin typeface="Helvetica" pitchFamily="34" charset="0"/>
              </a:rPr>
              <a:t>УНІВЕРСИТЕТИ УЧАСНИКИ ПРОГРАМИ з УКРАЇНИ:</a:t>
            </a:r>
            <a:r>
              <a:rPr lang="pl-PL" dirty="0" smtClean="0">
                <a:solidFill>
                  <a:srgbClr val="69240C"/>
                </a:solidFill>
                <a:latin typeface="Helvetica" pitchFamily="34" charset="0"/>
              </a:rPr>
              <a:t> </a:t>
            </a:r>
            <a:r>
              <a:rPr lang="uk-UA" dirty="0" smtClean="0">
                <a:solidFill>
                  <a:srgbClr val="69240C"/>
                </a:solidFill>
                <a:latin typeface="Helvetica" pitchFamily="34" charset="0"/>
              </a:rPr>
              <a:t>Національний університет </a:t>
            </a:r>
            <a:r>
              <a:rPr lang="pl-PL" dirty="0" smtClean="0">
                <a:solidFill>
                  <a:srgbClr val="69240C"/>
                </a:solidFill>
                <a:latin typeface="Helvetica" pitchFamily="34" charset="0"/>
              </a:rPr>
              <a:t>„</a:t>
            </a:r>
            <a:r>
              <a:rPr lang="uk-UA" dirty="0" smtClean="0">
                <a:solidFill>
                  <a:srgbClr val="69240C"/>
                </a:solidFill>
                <a:latin typeface="Helvetica" pitchFamily="34" charset="0"/>
              </a:rPr>
              <a:t>Києво-Могилянська Академія</a:t>
            </a:r>
            <a:r>
              <a:rPr lang="pl-PL" dirty="0" smtClean="0">
                <a:solidFill>
                  <a:srgbClr val="69240C"/>
                </a:solidFill>
                <a:latin typeface="Helvetica" pitchFamily="34" charset="0"/>
              </a:rPr>
              <a:t>”</a:t>
            </a:r>
            <a:r>
              <a:rPr lang="uk-UA" dirty="0" smtClean="0">
                <a:solidFill>
                  <a:srgbClr val="69240C"/>
                </a:solidFill>
                <a:latin typeface="Helvetica" pitchFamily="34" charset="0"/>
              </a:rPr>
              <a:t>,</a:t>
            </a:r>
            <a:r>
              <a:rPr lang="pl-PL" dirty="0" smtClean="0">
                <a:solidFill>
                  <a:srgbClr val="69240C"/>
                </a:solidFill>
                <a:latin typeface="Helvetica" pitchFamily="34" charset="0"/>
              </a:rPr>
              <a:t> </a:t>
            </a:r>
            <a:r>
              <a:rPr lang="uk-UA" dirty="0" smtClean="0">
                <a:solidFill>
                  <a:srgbClr val="69240C"/>
                </a:solidFill>
                <a:latin typeface="Helvetica" pitchFamily="34" charset="0"/>
              </a:rPr>
              <a:t>Прикарпатський національний університет ім. Василя Стефаника, Національний Університет </a:t>
            </a:r>
            <a:r>
              <a:rPr lang="pl-PL" dirty="0" smtClean="0">
                <a:solidFill>
                  <a:srgbClr val="69240C"/>
                </a:solidFill>
                <a:latin typeface="Helvetica" pitchFamily="34" charset="0"/>
              </a:rPr>
              <a:t>„</a:t>
            </a:r>
            <a:r>
              <a:rPr lang="uk-UA" dirty="0" smtClean="0">
                <a:solidFill>
                  <a:srgbClr val="69240C"/>
                </a:solidFill>
                <a:latin typeface="Helvetica" pitchFamily="34" charset="0"/>
              </a:rPr>
              <a:t>Острозька Академія</a:t>
            </a:r>
            <a:r>
              <a:rPr lang="pl-PL" dirty="0" smtClean="0">
                <a:solidFill>
                  <a:srgbClr val="69240C"/>
                </a:solidFill>
                <a:latin typeface="Helvetica" pitchFamily="34" charset="0"/>
              </a:rPr>
              <a:t>”</a:t>
            </a:r>
            <a:endParaRPr lang="pl-PL" b="1" dirty="0" smtClean="0">
              <a:solidFill>
                <a:srgbClr val="9E3611"/>
              </a:solidFill>
              <a:cs typeface="Arial" charset="0"/>
            </a:endParaRPr>
          </a:p>
        </p:txBody>
      </p:sp>
      <p:pic>
        <p:nvPicPr>
          <p:cNvPr id="4" name="Obraz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4975225"/>
            <a:ext cx="1258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5759" y="-150837"/>
            <a:ext cx="8487179" cy="11215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dirty="0"/>
              <a:t>25 </a:t>
            </a:r>
            <a:r>
              <a:rPr lang="uk-UA" sz="3600" dirty="0" smtClean="0"/>
              <a:t>стипендій</a:t>
            </a:r>
            <a:endParaRPr lang="pl-PL" sz="2000" b="0" i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61375" y="312738"/>
            <a:ext cx="3516313" cy="59261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25 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</a:rPr>
              <a:t>стипендіатів щороку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</a:rPr>
              <a:t>Випускники 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</a:rPr>
              <a:t>коло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 350 </a:t>
            </a:r>
            <a:r>
              <a:rPr lang="uk-UA" sz="1800" dirty="0" smtClean="0">
                <a:solidFill>
                  <a:schemeClr val="tx2">
                    <a:lumMod val="75000"/>
                  </a:schemeClr>
                </a:solidFill>
              </a:rPr>
              <a:t>осіб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l-PL" sz="1800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800" dirty="0" smtClean="0"/>
              <a:t>Арменія, Азербайджан, Грузія, Казахстан, Киргизстан, Монголія. Таджикистан, Узбекистан, Білорусь, Молдавія, Росія, Україна. Албанія, Болгарія, Хорватія, Румунія, Македонія, Сербія, Словенія. Туреччина, Чехія, Литва, Словаччина, Угорщина</a:t>
            </a:r>
            <a:r>
              <a:rPr lang="pl-PL" sz="1800" dirty="0" smtClean="0"/>
              <a:t>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2100" dirty="0" smtClean="0">
                <a:solidFill>
                  <a:schemeClr val="tx2">
                    <a:lumMod val="75000"/>
                  </a:schemeClr>
                </a:solidFill>
              </a:rPr>
              <a:t>Кількість стипендіатів з України </a:t>
            </a:r>
            <a:endParaRPr lang="pl-PL" sz="1800" dirty="0"/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500" dirty="0" smtClean="0"/>
              <a:t>2009/2010 </a:t>
            </a:r>
            <a:r>
              <a:rPr lang="pl-PL" sz="1500" dirty="0"/>
              <a:t>– 8 </a:t>
            </a:r>
            <a:r>
              <a:rPr lang="uk-UA" sz="1500" dirty="0" smtClean="0"/>
              <a:t>осіб</a:t>
            </a:r>
            <a:endParaRPr lang="pl-PL" sz="1500" dirty="0"/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500" dirty="0"/>
              <a:t>2010/2011 – 10 </a:t>
            </a:r>
            <a:r>
              <a:rPr lang="uk-UA" sz="1500" dirty="0" smtClean="0"/>
              <a:t>осіб</a:t>
            </a:r>
            <a:endParaRPr lang="pl-PL" sz="1500" dirty="0"/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500" dirty="0"/>
              <a:t>2011/2012 – 16 </a:t>
            </a:r>
            <a:r>
              <a:rPr lang="uk-UA" sz="1500" dirty="0" smtClean="0"/>
              <a:t>осіб</a:t>
            </a:r>
            <a:endParaRPr lang="pl-PL" sz="1500" dirty="0"/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500" dirty="0"/>
              <a:t>2012/2013 – 16 </a:t>
            </a:r>
            <a:r>
              <a:rPr lang="uk-UA" sz="1500" dirty="0" smtClean="0"/>
              <a:t>осіб</a:t>
            </a:r>
            <a:endParaRPr lang="pl-PL" sz="1500" dirty="0"/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500" dirty="0"/>
              <a:t>2013/2014 – 12 </a:t>
            </a:r>
            <a:r>
              <a:rPr lang="uk-UA" sz="1500" dirty="0" smtClean="0"/>
              <a:t>осіб</a:t>
            </a:r>
            <a:endParaRPr lang="pl-PL" sz="1500" dirty="0"/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500" dirty="0"/>
              <a:t>2014/2015 – </a:t>
            </a:r>
            <a:r>
              <a:rPr lang="pl-PL" sz="1500" dirty="0" smtClean="0"/>
              <a:t>21 </a:t>
            </a:r>
            <a:r>
              <a:rPr lang="uk-UA" sz="1500" dirty="0" smtClean="0"/>
              <a:t>особа</a:t>
            </a:r>
            <a:endParaRPr lang="pl-PL" sz="1500" dirty="0" smtClean="0"/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500" dirty="0" smtClean="0"/>
              <a:t>2015/2016 </a:t>
            </a:r>
            <a:r>
              <a:rPr lang="pl-PL" sz="1500" dirty="0"/>
              <a:t>– </a:t>
            </a:r>
            <a:r>
              <a:rPr lang="pl-PL" sz="1500" dirty="0" smtClean="0"/>
              <a:t>20 </a:t>
            </a:r>
            <a:r>
              <a:rPr lang="uk-UA" sz="1500" dirty="0" smtClean="0"/>
              <a:t>осіб</a:t>
            </a:r>
            <a:endParaRPr lang="pl-PL" sz="1500" dirty="0" smtClean="0"/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500" dirty="0" smtClean="0"/>
              <a:t>2016/2017 </a:t>
            </a:r>
            <a:r>
              <a:rPr lang="pl-PL" sz="1500" dirty="0"/>
              <a:t>– </a:t>
            </a:r>
            <a:r>
              <a:rPr lang="pl-PL" sz="1500" dirty="0" smtClean="0"/>
              <a:t>23 </a:t>
            </a:r>
            <a:r>
              <a:rPr lang="uk-UA" sz="1500" dirty="0" smtClean="0"/>
              <a:t>особи</a:t>
            </a:r>
            <a:endParaRPr lang="pl-PL" sz="1500" dirty="0" smtClean="0"/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500" dirty="0" smtClean="0"/>
              <a:t>2017/2018 – 20 </a:t>
            </a:r>
            <a:r>
              <a:rPr lang="uk-UA" sz="1500" dirty="0" smtClean="0"/>
              <a:t>осіб</a:t>
            </a:r>
            <a:endParaRPr lang="pl-PL" sz="1500" dirty="0"/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pl-PL" sz="1800" dirty="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pl-PL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Symbol zastępczy zawartości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30397">
            <a:off x="588963" y="1504950"/>
            <a:ext cx="3511550" cy="2346325"/>
          </a:xfr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32772" name="Symbol zastępczy zawartości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1505">
            <a:off x="5064125" y="2184400"/>
            <a:ext cx="25241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Obraz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4975225"/>
            <a:ext cx="1258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Obraz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1113" y="4970463"/>
            <a:ext cx="101282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 rot="881420">
            <a:off x="3937000" y="5853113"/>
            <a:ext cx="35067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Стипендіати </a:t>
            </a:r>
            <a:r>
              <a:rPr lang="pl-PL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„</a:t>
            </a:r>
            <a:r>
              <a:rPr lang="uk-UA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Східних Студій</a:t>
            </a:r>
            <a:r>
              <a:rPr lang="pl-PL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” </a:t>
            </a:r>
            <a:r>
              <a:rPr lang="uk-UA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підчас наукового виїзду</a:t>
            </a:r>
            <a:r>
              <a:rPr lang="pl-PL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2014</a:t>
            </a:r>
            <a:endParaRPr lang="pl-PL" sz="1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Prostokąt 6"/>
          <p:cNvSpPr/>
          <p:nvPr/>
        </p:nvSpPr>
        <p:spPr>
          <a:xfrm rot="21114418">
            <a:off x="820738" y="3822670"/>
            <a:ext cx="3468687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Інавгураційна лекція проф. Р. Пайпса </a:t>
            </a:r>
            <a:r>
              <a:rPr lang="pl-PL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2014/2015</a:t>
            </a:r>
            <a:r>
              <a:rPr lang="uk-UA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навчальному році</a:t>
            </a:r>
            <a:endParaRPr lang="pl-PL" sz="1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21306" y="313386"/>
            <a:ext cx="8596668" cy="79611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Східна літня школа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854646" y="1613334"/>
            <a:ext cx="5724391" cy="3881437"/>
          </a:xfrm>
          <a:effectLst>
            <a:softEdge rad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9362" y="770326"/>
            <a:ext cx="8958314" cy="81082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/>
              <a:t>Східна літня школа</a:t>
            </a:r>
            <a:br>
              <a:rPr lang="uk-UA" sz="4000" dirty="0" smtClean="0"/>
            </a:br>
            <a:r>
              <a:rPr lang="uk-UA" sz="4000" dirty="0" smtClean="0"/>
              <a:t>характеристика та вимоги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/>
              <a:t/>
            </a:r>
            <a:br>
              <a:rPr lang="pl-PL" sz="2000" b="1" dirty="0"/>
            </a:br>
            <a:r>
              <a:rPr lang="pl-PL" sz="2000" b="1" dirty="0" smtClean="0"/>
              <a:t> </a:t>
            </a:r>
            <a:endParaRPr lang="pl-PL" sz="2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9963" y="1581150"/>
            <a:ext cx="4538662" cy="4175125"/>
          </a:xfrm>
        </p:spPr>
        <p:txBody>
          <a:bodyPr rtlCol="0">
            <a:noAutofit/>
          </a:bodyPr>
          <a:lstStyle/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Для слухачів з країн Центральної та Східної Європи, Балкан, Кавказу та Центральної Азії, а також Західної Європи та Америки, які займаються проблематикою регіону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pl-PL" sz="1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Програма Школи містить</a:t>
            </a:r>
            <a:r>
              <a:rPr lang="he-I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׃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серію лекцій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семінари та презентація інститутів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бібліотек та архівів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; </a:t>
            </a:r>
            <a:endParaRPr lang="pl-PL" sz="1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Мови Школи – англійська та польська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;  </a:t>
            </a:r>
            <a:endParaRPr lang="pl-PL" sz="1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Школа проходить від 1 до 21 липня у Варшаві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pl-PL" sz="1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Щорічно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–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коло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20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учасників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ипускники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–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понад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600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осіб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;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Участь у Школі є безкоштовною, організатори покривають кошти перебування у Варшаві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pl-PL" sz="1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348413" y="1581150"/>
            <a:ext cx="4289425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Повна вища освіта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;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Вік до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35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років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;</a:t>
            </a:r>
            <a:endParaRPr lang="uk-UA" sz="16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Зацікавленість проблематикою регіону та системними трансформаціями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;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Знання англійської та польської мов на рівні, який гарантує участь та розуміння лекцій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Кваліфікація на підставі аплікації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 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10 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травня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 адресу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u="sng" dirty="0">
                <a:solidFill>
                  <a:schemeClr val="accent1">
                    <a:lumMod val="50000"/>
                  </a:schemeClr>
                </a:solidFill>
                <a:latin typeface="+mn-lt"/>
                <a:hlinkClick r:id="rId2"/>
              </a:rPr>
              <a:t>wsl.studium@uw.edu.pl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Остаточне рішення до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 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травня</a:t>
            </a:r>
            <a:endParaRPr lang="uk-UA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4820" name="Obraz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5838" y="5454650"/>
            <a:ext cx="53816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5759" y="-150838"/>
            <a:ext cx="8319753" cy="121978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/>
              <a:t>Східна літня школа</a:t>
            </a:r>
            <a:r>
              <a:rPr lang="pl-PL" dirty="0"/>
              <a:t/>
            </a:r>
            <a:br>
              <a:rPr lang="pl-PL" dirty="0"/>
            </a:br>
            <a:r>
              <a:rPr lang="uk-UA" sz="2800" b="0" dirty="0" smtClean="0"/>
              <a:t>випускники</a:t>
            </a:r>
            <a:r>
              <a:rPr lang="pl-PL" sz="2800" b="0" dirty="0" smtClean="0"/>
              <a:t>/</a:t>
            </a:r>
            <a:r>
              <a:rPr lang="uk-UA" sz="2800" b="0" dirty="0" smtClean="0"/>
              <a:t>клуб випускників</a:t>
            </a:r>
            <a:endParaRPr lang="pl-PL" sz="2800" b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41531" y="3790950"/>
            <a:ext cx="3516312" cy="2833688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pl-PL" sz="21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2100" u="sng" dirty="0" smtClean="0">
                <a:solidFill>
                  <a:schemeClr val="accent1">
                    <a:lumMod val="50000"/>
                  </a:schemeClr>
                </a:solidFill>
              </a:rPr>
              <a:t>КЛУБ</a:t>
            </a:r>
            <a:endParaRPr lang="pl-PL" sz="21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Випускників та викладачів об'єднує створений у 2000 р. під час Першого З'їзду випускників і викладачів Школи у міжнародний Клуб Східної Літньої Школи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2002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р. у Брно відбувся Другий З'їзд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Третій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2004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р. у Варшаві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Четвертий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2005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у Ковно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П'ятий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2007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у Києві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Шостий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2008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в Яремче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Сьомий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у Варшаві у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2010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.,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Восьмий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2013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в Празі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Дев'ятий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2015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у Варшаві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Десятий у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20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17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в Одесі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Одинадцятий у 2018 р. у Варшаві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pl-PL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843" name="Symbol zastępczy zawartości 2"/>
          <p:cNvSpPr>
            <a:spLocks noGrp="1"/>
          </p:cNvSpPr>
          <p:nvPr>
            <p:ph idx="1"/>
          </p:nvPr>
        </p:nvSpPr>
        <p:spPr>
          <a:xfrm>
            <a:off x="2384425" y="2147888"/>
            <a:ext cx="3011488" cy="2082800"/>
          </a:xfrm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" name="Prostokąt 4"/>
          <p:cNvSpPr/>
          <p:nvPr/>
        </p:nvSpPr>
        <p:spPr>
          <a:xfrm>
            <a:off x="8347075" y="57150"/>
            <a:ext cx="3705225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Випускники</a:t>
            </a:r>
            <a:r>
              <a:rPr lang="pl-PL" sz="1600" b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/</a:t>
            </a:r>
            <a:r>
              <a:rPr lang="uk-UA" sz="1600" b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Країни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Арменія, Азербайджан, Грузія, Казахстан, Киргизстан, Таджикистан, 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Узбекистан, Білорусь, Молдавія, Росія, Україна, Болгарія, Хорватія, Сербія, Чехія, Литва, Латвія, Словаччина, Угорщина, Німеччина.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412163" y="1603375"/>
            <a:ext cx="3576637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КІЛЬКІСТЬ ВИПУСКНИКІВ ШКОЛИ З УКРАЇНИ</a:t>
            </a:r>
            <a:endParaRPr lang="pl-PL" sz="1600" u="sng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2010 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13 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pl-PL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2011 – 19 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pl-PL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2012 – 16 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pl-PL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2013 – 11 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pl-PL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2014 – 16 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pl-PL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2015 – 16 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pl-PL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2016 – 14 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pl-PL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2017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1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5 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2018 –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0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5846" name="Obraz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3952875"/>
            <a:ext cx="3760788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1315416" y="6496050"/>
            <a:ext cx="19014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Празький З'їзд СЛШ у </a:t>
            </a:r>
            <a:r>
              <a:rPr lang="pl-PL" sz="1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</a:t>
            </a:r>
            <a:r>
              <a:rPr lang="uk-UA" sz="1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13 р</a:t>
            </a:r>
            <a:r>
              <a:rPr lang="pl-PL" sz="1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endParaRPr lang="pl-PL" sz="1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5848" name="Picture 2" descr="Inauguracja XII Wschodniej Szkoły letniej z udziałem prezydenta Valdasa Adamkusa, 2003 r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12850"/>
            <a:ext cx="640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4832209" y="6373813"/>
            <a:ext cx="29514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Лекція Ярослава Грицака під час </a:t>
            </a:r>
            <a:r>
              <a:rPr lang="pl-PL" sz="1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XXV </a:t>
            </a:r>
            <a:r>
              <a:rPr lang="uk-UA" sz="1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Школи</a:t>
            </a:r>
            <a:r>
              <a:rPr lang="pl-PL" sz="1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endParaRPr lang="pl-PL" sz="1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539875" y="360997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i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Інавгурація</a:t>
            </a:r>
            <a:r>
              <a:rPr lang="pl-PL" sz="1000" i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 </a:t>
            </a:r>
            <a:r>
              <a:rPr lang="pl-PL" sz="1000" i="1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XII </a:t>
            </a:r>
            <a:r>
              <a:rPr lang="uk-UA" sz="1000" i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Східна Літня Школа за участю президента </a:t>
            </a:r>
            <a:r>
              <a:rPr lang="uk-UA" sz="1000" i="1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Валдаса</a:t>
            </a:r>
            <a:r>
              <a:rPr lang="uk-UA" sz="1000" i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 </a:t>
            </a:r>
            <a:r>
              <a:rPr lang="uk-UA" sz="1000" i="1" dirty="0" err="1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Адамкуса</a:t>
            </a:r>
            <a:r>
              <a:rPr lang="pl-PL" sz="1000" i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, </a:t>
            </a:r>
            <a:r>
              <a:rPr lang="pl-PL" sz="1000" i="1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2003 </a:t>
            </a:r>
            <a:r>
              <a:rPr lang="uk-UA" sz="1000" i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р</a:t>
            </a:r>
            <a:r>
              <a:rPr lang="pl-PL" sz="1000" i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.</a:t>
            </a:r>
            <a:endParaRPr lang="pl-PL" sz="1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5851" name="Picture 4" descr="https://scontent-ams3-1.xx.fbcdn.net/v/t1.0-9/11709564_480151545466906_8063010265834346148_n.jpg?oh=0e7479f8b0555af6c39e58272648bbe1&amp;oe=58C7B3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0375" y="3856038"/>
            <a:ext cx="37480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60795" y="364901"/>
            <a:ext cx="8596668" cy="75517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Східна Зимова школа</a:t>
            </a:r>
            <a:endParaRPr lang="pl-PL" dirty="0"/>
          </a:p>
        </p:txBody>
      </p:sp>
      <p:pic>
        <p:nvPicPr>
          <p:cNvPr id="36867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05547" y="2802430"/>
            <a:ext cx="6507163" cy="152558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0659" y="1164620"/>
            <a:ext cx="9303352" cy="97885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/>
              <a:t>Східна зимова школа</a:t>
            </a:r>
            <a:br>
              <a:rPr lang="uk-UA" sz="4000" dirty="0" smtClean="0"/>
            </a:br>
            <a:r>
              <a:rPr lang="uk-UA" sz="4000" dirty="0" smtClean="0"/>
              <a:t>характеристика та вимоги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6000" b="1" dirty="0" smtClean="0"/>
              <a:t/>
            </a:r>
            <a:br>
              <a:rPr lang="pl-PL" sz="6000" b="1" dirty="0" smtClean="0"/>
            </a:br>
            <a:r>
              <a:rPr lang="pl-PL" sz="6000" b="1" dirty="0" smtClean="0"/>
              <a:t> </a:t>
            </a:r>
            <a:endParaRPr lang="pl-PL" sz="6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5475" y="1644650"/>
            <a:ext cx="4481513" cy="4008438"/>
          </a:xfrm>
        </p:spPr>
        <p:txBody>
          <a:bodyPr rtlCol="0">
            <a:noAutofit/>
          </a:bodyPr>
          <a:lstStyle/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Для студентів останнього року навчання на рівні магістратури з Центральної Та Східної Європи, Балкан, Росії, України, Кавказу, Центральної Азії та Західної Європи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Програма Школи складається з дидактичної програми (лекції та семінари) та додаткової програми 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зустрічі, візити, відвідування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Тематика Східної Зимової Школи заснована на загальних проблемах історії і сьогодення Центральної та Східної Європи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Школа проходить </a:t>
            </a: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</a:rPr>
              <a:t>від 1 до 14 березня у Варшаві</a:t>
            </a:r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  <a:endParaRPr lang="pl-PL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</a:rPr>
              <a:t>участь у Школі є безкоштовною, організатори покривають кошти перебування у Варшаві</a:t>
            </a:r>
            <a:r>
              <a:rPr lang="pl-PL" sz="1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pl-PL" sz="11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696075" y="1852613"/>
            <a:ext cx="3421063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Останній рік магістерських студій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;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Добре знання польської мови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;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Зацікавленість питаннями Центральної та Східної Європи та системних трансформацій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;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Кваліфікація на основі аплікації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 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січня</a:t>
            </a:r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;</a:t>
            </a:r>
            <a:endParaRPr lang="pl-PL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Остаточне рішення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30 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січня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7893" name="Symbol zastępczy zawartości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0601" y="5973575"/>
            <a:ext cx="3132138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5759" y="-150838"/>
            <a:ext cx="8319753" cy="121978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Східна зимня школа</a:t>
            </a:r>
            <a:r>
              <a:rPr lang="pl-PL" dirty="0"/>
              <a:t/>
            </a:r>
            <a:br>
              <a:rPr lang="pl-PL" dirty="0"/>
            </a:br>
            <a:r>
              <a:rPr lang="uk-UA" dirty="0" smtClean="0"/>
              <a:t>випускники</a:t>
            </a:r>
            <a:endParaRPr lang="pl-PL" sz="2700" dirty="0"/>
          </a:p>
        </p:txBody>
      </p:sp>
      <p:sp>
        <p:nvSpPr>
          <p:cNvPr id="3891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605838" y="3609975"/>
            <a:ext cx="3516312" cy="660400"/>
          </a:xfrm>
        </p:spPr>
        <p:txBody>
          <a:bodyPr/>
          <a:lstStyle/>
          <a:p>
            <a:pPr algn="ctr" eaLnBrk="1" hangingPunct="1"/>
            <a:r>
              <a:rPr lang="uk-UA" sz="1600" b="1" u="sng" dirty="0" smtClean="0">
                <a:solidFill>
                  <a:srgbClr val="69240C"/>
                </a:solidFill>
              </a:rPr>
              <a:t>КІЛЬКІСТЬ УЧАСНИКІВ ІЗ УКРАЇНИ</a:t>
            </a:r>
            <a:endParaRPr lang="pl-PL" sz="1600" b="1" u="sng" dirty="0" smtClean="0">
              <a:solidFill>
                <a:srgbClr val="69240C"/>
              </a:solidFill>
            </a:endParaRPr>
          </a:p>
          <a:p>
            <a:pPr algn="ctr" eaLnBrk="1" hangingPunct="1"/>
            <a:endParaRPr lang="pl-PL" sz="2100" b="1" u="sng" dirty="0" smtClean="0">
              <a:solidFill>
                <a:srgbClr val="69240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8563" y="3751263"/>
            <a:ext cx="1925637" cy="3190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uk-UA" sz="1000" dirty="0" smtClean="0">
                <a:solidFill>
                  <a:schemeClr val="accent1">
                    <a:lumMod val="50000"/>
                  </a:schemeClr>
                </a:solidFill>
              </a:rPr>
              <a:t>Учасники</a:t>
            </a:r>
            <a:r>
              <a:rPr lang="pl-PL" sz="1000" dirty="0" smtClean="0">
                <a:solidFill>
                  <a:schemeClr val="accent1">
                    <a:lumMod val="50000"/>
                  </a:schemeClr>
                </a:solidFill>
              </a:rPr>
              <a:t> 2014</a:t>
            </a:r>
            <a:r>
              <a:rPr lang="uk-UA" sz="1000" dirty="0" smtClean="0">
                <a:solidFill>
                  <a:schemeClr val="accent1">
                    <a:lumMod val="50000"/>
                  </a:schemeClr>
                </a:solidFill>
              </a:rPr>
              <a:t> р.</a:t>
            </a:r>
            <a:endParaRPr lang="pl-PL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486775" y="1193800"/>
            <a:ext cx="37052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ВИПУСКНИКИ/КРАЇНИ</a:t>
            </a:r>
            <a:endParaRPr lang="pl-PL" sz="1600" b="1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Арменія, Азербайджан, Грузія, Казахстан, Киргизстан, Таджикистан, Узбекистан, Білорусь, Молдавія, Росія, Україна, Болгарія,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Х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орватія, Сербія, Чехія, Литва, Латвія, Словаччина, Угорщина, Німеччина.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51261" y="6134100"/>
            <a:ext cx="13276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Випускники</a:t>
            </a:r>
            <a:r>
              <a:rPr lang="pl-PL" sz="1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2011</a:t>
            </a:r>
            <a:r>
              <a:rPr lang="uk-UA" sz="1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р.</a:t>
            </a:r>
            <a:endParaRPr lang="pl-PL" sz="1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539875" y="3609975"/>
            <a:ext cx="6096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8919" name="Obraz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482725"/>
            <a:ext cx="3965575" cy="22304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20" name="Obraz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338" y="4037013"/>
            <a:ext cx="3727450" cy="20970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8714674" y="250825"/>
            <a:ext cx="2922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щорічно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коло 40 учасників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8984536" y="625475"/>
            <a:ext cx="2504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Більше </a:t>
            </a:r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450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випускників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9507538" y="4230688"/>
            <a:ext cx="1947862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2010 – 13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2011 – 19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2012 – 16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2013 – 11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2014 – 12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2015 – 17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2016 – 14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2017 – 10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2018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16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осіб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8925" name="Symbol zastępczy zawartości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467" y="5544652"/>
            <a:ext cx="3743828" cy="87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7663" y="481013"/>
            <a:ext cx="8596312" cy="8366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Щорічні програми</a:t>
            </a:r>
            <a:endParaRPr lang="pl-PL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17663" y="2433638"/>
            <a:ext cx="8775700" cy="3117850"/>
          </a:xfrm>
        </p:spPr>
        <p:txBody>
          <a:bodyPr rtlCol="0">
            <a:normAutofit/>
          </a:bodyPr>
          <a:lstStyle/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Стипендіальна Програма Уряду РП для Молодих Науковців</a:t>
            </a: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25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Стипендій</a:t>
            </a: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Східня Літня Школа</a:t>
            </a: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Східня Зимова Школа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07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6988" y="4529138"/>
            <a:ext cx="2100262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/>
              <a:t>Студіум східної Європи варшавського університету</a:t>
            </a:r>
            <a:endParaRPr lang="pl-PL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938" name="Symbol zastępczy zawartości 2"/>
          <p:cNvSpPr>
            <a:spLocks noGrp="1"/>
          </p:cNvSpPr>
          <p:nvPr>
            <p:ph idx="1"/>
          </p:nvPr>
        </p:nvSpPr>
        <p:spPr>
          <a:xfrm>
            <a:off x="7778750" y="1416050"/>
            <a:ext cx="2085975" cy="46259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l-PL" smtClean="0"/>
              <a:t>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pl-PL" smtClean="0"/>
              <a:t>                    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pl-PL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pl-PL" smtClean="0"/>
              <a:t>                          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pl-PL" b="1" smtClean="0"/>
              <a:t>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pl-PL" b="1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pl-PL" b="1" smtClean="0"/>
              <a:t>                </a:t>
            </a:r>
            <a:endParaRPr lang="pl-PL" smtClean="0"/>
          </a:p>
        </p:txBody>
      </p:sp>
      <p:pic>
        <p:nvPicPr>
          <p:cNvPr id="39939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3" y="2139950"/>
            <a:ext cx="6746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Obraz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8" y="2776538"/>
            <a:ext cx="62547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115894" y="3890665"/>
            <a:ext cx="534781" cy="336021"/>
          </a:xfrm>
          <a:prstGeom prst="rect">
            <a:avLst/>
          </a:prstGeom>
        </p:spPr>
      </p:pic>
      <p:pic>
        <p:nvPicPr>
          <p:cNvPr id="39942" name="Obraz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1850" y="4592638"/>
            <a:ext cx="50641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Obraz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0563" y="280035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Prostokąt 10"/>
          <p:cNvSpPr>
            <a:spLocks noChangeArrowheads="1"/>
          </p:cNvSpPr>
          <p:nvPr/>
        </p:nvSpPr>
        <p:spPr bwMode="auto">
          <a:xfrm>
            <a:off x="7934325" y="3025775"/>
            <a:ext cx="2624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u="sng">
                <a:solidFill>
                  <a:srgbClr val="0070C0"/>
                </a:solidFill>
                <a:latin typeface="Rockwell"/>
                <a:hlinkClick r:id="rId7"/>
              </a:rPr>
              <a:t>wsl.studium@uw.edu.pl</a:t>
            </a:r>
            <a:endParaRPr lang="pl-PL" u="sng">
              <a:solidFill>
                <a:srgbClr val="0070C0"/>
              </a:solidFill>
              <a:latin typeface="Rockwell"/>
            </a:endParaRPr>
          </a:p>
        </p:txBody>
      </p:sp>
      <p:pic>
        <p:nvPicPr>
          <p:cNvPr id="39945" name="Obraz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8038" y="4124325"/>
            <a:ext cx="5397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Prostokąt 13"/>
          <p:cNvSpPr>
            <a:spLocks noChangeArrowheads="1"/>
          </p:cNvSpPr>
          <p:nvPr/>
        </p:nvSpPr>
        <p:spPr bwMode="auto">
          <a:xfrm>
            <a:off x="1446213" y="4222750"/>
            <a:ext cx="220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u="sng">
                <a:solidFill>
                  <a:srgbClr val="0070C0"/>
                </a:solidFill>
                <a:latin typeface="Rockwell"/>
                <a:hlinkClick r:id="rId9"/>
              </a:rPr>
              <a:t>studium@uw.edu.pl</a:t>
            </a:r>
            <a:endParaRPr lang="pl-PL" u="sng">
              <a:solidFill>
                <a:srgbClr val="0070C0"/>
              </a:solidFill>
              <a:latin typeface="Rockwell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746607" y="3543213"/>
            <a:ext cx="698817" cy="439090"/>
          </a:xfrm>
          <a:prstGeom prst="rect">
            <a:avLst/>
          </a:prstGeom>
        </p:spPr>
      </p:pic>
      <p:sp>
        <p:nvSpPr>
          <p:cNvPr id="39948" name="Prostokąt 3"/>
          <p:cNvSpPr>
            <a:spLocks noChangeArrowheads="1"/>
          </p:cNvSpPr>
          <p:nvPr/>
        </p:nvSpPr>
        <p:spPr bwMode="auto">
          <a:xfrm>
            <a:off x="1501775" y="2265363"/>
            <a:ext cx="2781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Rockwell"/>
                <a:hlinkClick r:id="rId11"/>
              </a:rPr>
              <a:t>www.studium.uw.edu.pl</a:t>
            </a:r>
            <a:r>
              <a:rPr lang="pl-PL">
                <a:latin typeface="Rockwell"/>
              </a:rPr>
              <a:t> </a:t>
            </a:r>
          </a:p>
        </p:txBody>
      </p:sp>
      <p:sp>
        <p:nvSpPr>
          <p:cNvPr id="39949" name="Prostokąt 9"/>
          <p:cNvSpPr>
            <a:spLocks noChangeArrowheads="1"/>
          </p:cNvSpPr>
          <p:nvPr/>
        </p:nvSpPr>
        <p:spPr bwMode="auto">
          <a:xfrm>
            <a:off x="1457325" y="2903538"/>
            <a:ext cx="289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Rockwell"/>
                <a:hlinkClick r:id="rId12"/>
              </a:rPr>
              <a:t>www.fb.com/StudiumUW</a:t>
            </a:r>
            <a:r>
              <a:rPr lang="pl-PL">
                <a:latin typeface="Rockwell"/>
              </a:rPr>
              <a:t>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1501775" y="3705225"/>
            <a:ext cx="21796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(+48) 22 55 22 555 </a:t>
            </a:r>
            <a:endParaRPr lang="pl-PL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730939" y="2195513"/>
            <a:ext cx="4702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Відділ Шкіл та Стипендіальних Програм</a:t>
            </a:r>
            <a:endParaRPr lang="pl-PL" b="1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9952" name="Prostokąt 17"/>
          <p:cNvSpPr>
            <a:spLocks noChangeArrowheads="1"/>
          </p:cNvSpPr>
          <p:nvPr/>
        </p:nvSpPr>
        <p:spPr bwMode="auto">
          <a:xfrm>
            <a:off x="7620000" y="2670175"/>
            <a:ext cx="3740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u="sng">
                <a:solidFill>
                  <a:srgbClr val="0070C0"/>
                </a:solidFill>
                <a:latin typeface="Rockwell"/>
                <a:hlinkClick r:id="rId9"/>
              </a:rPr>
              <a:t>stypendia.studium@uw.edu.pl</a:t>
            </a:r>
            <a:endParaRPr lang="pl-PL" u="sng">
              <a:solidFill>
                <a:srgbClr val="0070C0"/>
              </a:solidFill>
              <a:latin typeface="Rockwell"/>
            </a:endParaRPr>
          </a:p>
        </p:txBody>
      </p:sp>
      <p:sp>
        <p:nvSpPr>
          <p:cNvPr id="39953" name="Prostokąt 18"/>
          <p:cNvSpPr>
            <a:spLocks noChangeArrowheads="1"/>
          </p:cNvSpPr>
          <p:nvPr/>
        </p:nvSpPr>
        <p:spPr bwMode="auto">
          <a:xfrm>
            <a:off x="8056563" y="3854450"/>
            <a:ext cx="2181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latin typeface="Rockwell"/>
              </a:rPr>
              <a:t>(+48) 22 55 21 888 </a:t>
            </a:r>
            <a:endParaRPr lang="pl-PL">
              <a:latin typeface="Rockwell"/>
            </a:endParaRPr>
          </a:p>
        </p:txBody>
      </p:sp>
      <p:sp>
        <p:nvSpPr>
          <p:cNvPr id="39954" name="Prostokąt 19"/>
          <p:cNvSpPr>
            <a:spLocks noChangeArrowheads="1"/>
          </p:cNvSpPr>
          <p:nvPr/>
        </p:nvSpPr>
        <p:spPr bwMode="auto">
          <a:xfrm>
            <a:off x="8086725" y="4627563"/>
            <a:ext cx="2122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latin typeface="Rockwell"/>
              </a:rPr>
              <a:t>(+48) 22 55 21 887</a:t>
            </a:r>
            <a:endParaRPr lang="pl-PL">
              <a:latin typeface="Rockwell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2737" y="1073239"/>
            <a:ext cx="8632463" cy="129647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900" b="1" dirty="0" smtClean="0"/>
              <a:t>стипендіальна програма уряду Рп для молодих науковців</a:t>
            </a:r>
            <a:br>
              <a:rPr lang="uk-UA" sz="4900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uk-UA" sz="2000" b="1" dirty="0" smtClean="0"/>
              <a:t>для кандидатів з білорусі, Молдавії, Кавказу, Росії</a:t>
            </a:r>
            <a:r>
              <a:rPr lang="uk-UA" sz="2000" b="1" dirty="0"/>
              <a:t>, </a:t>
            </a:r>
            <a:r>
              <a:rPr lang="uk-UA" sz="2000" b="1" dirty="0" smtClean="0"/>
              <a:t>України  та центральної Азії</a:t>
            </a:r>
            <a:endParaRPr lang="pl-PL" sz="2000" dirty="0"/>
          </a:p>
        </p:txBody>
      </p:sp>
      <p:pic>
        <p:nvPicPr>
          <p:cNvPr id="22530" name="Picture 3" descr="logo msz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94342" y="3222916"/>
            <a:ext cx="3143250" cy="3494087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918" y="442175"/>
            <a:ext cx="11482573" cy="1320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/>
              <a:t>стипендіальна програма уряду Рп для молодих науковців</a:t>
            </a:r>
            <a:br>
              <a:rPr lang="uk-UA" sz="4000" b="1" dirty="0"/>
            </a:br>
            <a:r>
              <a:rPr lang="uk-UA" sz="4000" b="1" dirty="0" smtClean="0"/>
              <a:t>загальна інформація</a:t>
            </a:r>
            <a:endParaRPr lang="pl-PL" sz="27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0137" y="2252819"/>
            <a:ext cx="9482137" cy="4340225"/>
          </a:xfrm>
        </p:spPr>
        <p:txBody>
          <a:bodyPr rtlCol="0">
            <a:noAutofit/>
          </a:bodyPr>
          <a:lstStyle/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600" b="1" u="sng" dirty="0" smtClean="0">
                <a:solidFill>
                  <a:schemeClr val="accent2">
                    <a:lumMod val="75000"/>
                  </a:schemeClr>
                </a:solidFill>
              </a:rPr>
              <a:t>Програма Міністерства Науки та Вищої Освіти Польщі створена за ініціативи Міністра Закордонних справ РП</a:t>
            </a:r>
            <a:r>
              <a:rPr lang="pl-PL" sz="1600" b="1" u="sng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pl-PL" sz="1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600" b="1" u="sng" dirty="0" smtClean="0">
                <a:solidFill>
                  <a:schemeClr val="accent2">
                    <a:lumMod val="75000"/>
                  </a:schemeClr>
                </a:solidFill>
              </a:rPr>
              <a:t>Реалізатор і координатор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Студіум Східної Європи Варшавського Університету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pl-PL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600" b="1" u="sng" dirty="0" smtClean="0">
                <a:solidFill>
                  <a:schemeClr val="accent2">
                    <a:lumMod val="75000"/>
                  </a:schemeClr>
                </a:solidFill>
              </a:rPr>
              <a:t>Наукове стажування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9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місяців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(2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семестри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);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600" b="1" u="sng" dirty="0" smtClean="0">
                <a:solidFill>
                  <a:schemeClr val="accent2">
                    <a:lumMod val="75000"/>
                  </a:schemeClr>
                </a:solidFill>
              </a:rPr>
              <a:t>Стипендія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accent2">
                    <a:lumMod val="75000"/>
                  </a:schemeClr>
                </a:solidFill>
              </a:rPr>
              <a:t>– 1350 zł 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злотих, без оподаткування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pl-PL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Для випускників гуманітарних керунків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; 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Річне перебування в найкращих польських вищих школах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; </a:t>
            </a:r>
            <a:endParaRPr lang="pl-PL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Стаж включає адаптаційний та мовний курс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pl-PL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Зарахування до одного з найкращих польських навчальних закладів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pl-PL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Наукова праця під індивідуальною опікою професійного керівника.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55" name="Picture 3" descr="logo ms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8150" y="6042025"/>
            <a:ext cx="64611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941" y="415925"/>
            <a:ext cx="11740151" cy="1320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/>
              <a:t>стипендіальна програма уряду Рп для молодих науковців</a:t>
            </a:r>
            <a:br>
              <a:rPr lang="uk-UA" sz="4000" b="1" dirty="0"/>
            </a:br>
            <a:r>
              <a:rPr lang="uk-UA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вимоги</a:t>
            </a:r>
            <a:endParaRPr lang="pl-PL" sz="27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92263" y="2191544"/>
            <a:ext cx="8596312" cy="4111625"/>
          </a:xfrm>
        </p:spPr>
        <p:txBody>
          <a:bodyPr rtlCol="0">
            <a:noAutofit/>
          </a:bodyPr>
          <a:lstStyle/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Повна вища освіта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чотирьох чи п'яти річна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);</a:t>
            </a:r>
            <a:endParaRPr lang="pl-PL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Вік до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35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років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;</a:t>
            </a:r>
            <a:endParaRPr lang="pl-PL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Загальна знайомість проблематики одного з гуманітарних напрямів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;</a:t>
            </a:r>
            <a:endParaRPr lang="pl-PL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Знання польської мови на рівні, який гарантує можливість участі у лекціях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;</a:t>
            </a:r>
            <a:endParaRPr lang="pl-PL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Термін подання документів – відповідне територіальне Посольство чи Консулат Польської Республіки до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1 березня кожного року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;</a:t>
            </a:r>
            <a:endParaRPr lang="pl-PL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Етапи проходження конкурсу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–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аплікація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(I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етап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),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співбесіда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(II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етап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);</a:t>
            </a:r>
            <a:endParaRPr lang="pl-PL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Остаточне рішення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–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до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1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липня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pl-PL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4579" name="Picture 3" descr="logo ms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75" y="5848350"/>
            <a:ext cx="81915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5759" y="-150837"/>
            <a:ext cx="8487179" cy="11215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dirty="0" smtClean="0"/>
              <a:t>стипендіальна програма для молодих науковців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b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35963" y="1727200"/>
            <a:ext cx="3963987" cy="27035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70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стипендіатів щороку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2400" dirty="0" smtClean="0"/>
              <a:t>Арменія, Азербайджан</a:t>
            </a:r>
            <a:r>
              <a:rPr lang="pl-PL" sz="2400" dirty="0" smtClean="0"/>
              <a:t>,</a:t>
            </a:r>
            <a:r>
              <a:rPr lang="uk-UA" sz="2400" dirty="0" smtClean="0"/>
              <a:t> Грузія, Казахстан, Киргизстан, Таджикистан, Узбекистан, Білорусь, Молдавія, Росія ,Україна.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Випускники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коло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 700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осіб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/>
          </a:blip>
          <a:srcRect r="7272"/>
          <a:stretch/>
        </p:blipFill>
        <p:spPr>
          <a:xfrm rot="1115025">
            <a:off x="5083610" y="3050750"/>
            <a:ext cx="2840253" cy="2045849"/>
          </a:xfr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&quot;Młodzi Naukowcy&quot; w Ministerstwie Spraw Zagranicznych RP na spotkaniu z Wicemin. Jerzym Pomianowskim, 2011 r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1599">
            <a:off x="752475" y="4364038"/>
            <a:ext cx="3379788" cy="192722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/>
        </p:spPr>
      </p:pic>
      <p:sp>
        <p:nvSpPr>
          <p:cNvPr id="5" name="Prostokąt 4"/>
          <p:cNvSpPr/>
          <p:nvPr/>
        </p:nvSpPr>
        <p:spPr>
          <a:xfrm rot="21218410">
            <a:off x="908050" y="6308388"/>
            <a:ext cx="3608388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„</a:t>
            </a:r>
            <a:r>
              <a:rPr lang="uk-UA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Молоді Науковці</a:t>
            </a:r>
            <a:r>
              <a:rPr lang="pl-PL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PGothic" panose="020B0600070205080204" pitchFamily="34" charset="-128"/>
              </a:rPr>
              <a:t>” </a:t>
            </a:r>
            <a:r>
              <a:rPr lang="uk-UA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PGothic" panose="020B0600070205080204" pitchFamily="34" charset="-128"/>
              </a:rPr>
              <a:t>у МСЗ на зустрічі з віце-міністром </a:t>
            </a:r>
            <a:r>
              <a:rPr lang="uk-UA" sz="1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PGothic" panose="020B0600070205080204" pitchFamily="34" charset="-128"/>
              </a:rPr>
              <a:t>Єжим</a:t>
            </a:r>
            <a:r>
              <a:rPr lang="uk-UA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uk-UA" sz="1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PGothic" panose="020B0600070205080204" pitchFamily="34" charset="-128"/>
              </a:rPr>
              <a:t>Помяновським</a:t>
            </a:r>
            <a:r>
              <a:rPr lang="pl-PL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PGothic" panose="020B0600070205080204" pitchFamily="34" charset="-128"/>
              </a:rPr>
              <a:t>, 2011</a:t>
            </a:r>
            <a:endParaRPr lang="pl-PL" sz="11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0" name="Prostokąt 9"/>
          <p:cNvSpPr/>
          <p:nvPr/>
        </p:nvSpPr>
        <p:spPr>
          <a:xfrm rot="1075399">
            <a:off x="5395913" y="5107151"/>
            <a:ext cx="1490662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PGothic" panose="020B0600070205080204" pitchFamily="34" charset="-128"/>
              </a:rPr>
              <a:t>Випускники</a:t>
            </a:r>
            <a:r>
              <a:rPr lang="pl-PL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PGothic" panose="020B0600070205080204" pitchFamily="34" charset="-128"/>
              </a:rPr>
              <a:t>, 2014</a:t>
            </a:r>
            <a:endParaRPr lang="pl-PL" sz="11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6148" name="Picture 4" descr="https://scontent-waw1-1.xx.fbcdn.net/v/t1.0-9/13754180_635610633254329_6072890356120969531_n.jpg?oh=3ed82554b81758b0c1ecfcba8c90244d&amp;oe=588C2C2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1220788"/>
            <a:ext cx="4252912" cy="28448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/>
        </p:spPr>
      </p:pic>
      <p:sp>
        <p:nvSpPr>
          <p:cNvPr id="12" name="Prostokąt 11"/>
          <p:cNvSpPr/>
          <p:nvPr/>
        </p:nvSpPr>
        <p:spPr>
          <a:xfrm>
            <a:off x="1536700" y="4073525"/>
            <a:ext cx="14863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PGothic" panose="020B0600070205080204" pitchFamily="34" charset="-128"/>
              </a:rPr>
              <a:t>Випускники,</a:t>
            </a:r>
            <a:r>
              <a:rPr lang="pl-PL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MS PGothic" panose="020B0600070205080204" pitchFamily="34" charset="-128"/>
              </a:rPr>
              <a:t> 2016 </a:t>
            </a:r>
            <a:endParaRPr lang="pl-PL" sz="1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8" y="473075"/>
            <a:ext cx="12196293" cy="1320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/>
              <a:t>стипендіальна програма для молодих науковців 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стипендіати програми з України у </a:t>
            </a:r>
            <a:r>
              <a:rPr lang="pl-PL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2009-201</a:t>
            </a:r>
            <a:r>
              <a:rPr lang="uk-UA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 роках</a:t>
            </a:r>
            <a:endParaRPr lang="pl-PL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13300" y="2082800"/>
            <a:ext cx="2784475" cy="3146425"/>
          </a:xfrm>
        </p:spPr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2009/2010 – 27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осіб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pl-PL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2010/2011 – 20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осіб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pl-PL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2011/2012 – 23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осіб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pl-PL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2012/2013 – 25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осіб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pl-PL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2013/2014 – 33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особи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pl-PL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2014/2015 – 31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соба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pl-PL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2015/2016 – 32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соби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pl-PL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2016/2017 - 32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особи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pl-PL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sz="1600" b="1" dirty="0">
                <a:solidFill>
                  <a:schemeClr val="accent2">
                    <a:lumMod val="50000"/>
                  </a:schemeClr>
                </a:solidFill>
              </a:rPr>
              <a:t>2017/2018 – 37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осіб</a:t>
            </a:r>
            <a:r>
              <a:rPr lang="pl-PL" sz="1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pl-PL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627" name="Picture 3" descr="logo ms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1338" y="5518150"/>
            <a:ext cx="108585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9739" y="331631"/>
            <a:ext cx="9224156" cy="213789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25 </a:t>
            </a: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стипендій</a:t>
            </a:r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„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східні студії</a:t>
            </a:r>
            <a:r>
              <a:rPr lang="pl-PL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кандидатів зі східної Європи, Балкан, Кавказу і центральної Азії</a:t>
            </a: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pic>
        <p:nvPicPr>
          <p:cNvPr id="27650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738" y="2601913"/>
            <a:ext cx="342741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Znalezione obrazy dla zapytania logo u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2601913"/>
            <a:ext cx="2725738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977746">
            <a:off x="261750" y="718870"/>
            <a:ext cx="6194646" cy="126551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000" dirty="0" smtClean="0"/>
              <a:t>25 </a:t>
            </a:r>
            <a:r>
              <a:rPr lang="uk-UA" sz="4000" dirty="0" smtClean="0"/>
              <a:t>стипендій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uk-UA" sz="4000" dirty="0" smtClean="0"/>
              <a:t>загальна інформація</a:t>
            </a:r>
            <a:endParaRPr lang="pl-PL" sz="4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0975" y="2897188"/>
            <a:ext cx="9136063" cy="2846387"/>
          </a:xfrm>
        </p:spPr>
        <p:txBody>
          <a:bodyPr rtlCol="0">
            <a:noAutofit/>
          </a:bodyPr>
          <a:lstStyle/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для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25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кандидатів зі Східної Європи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Балкан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Кавказу та Центральної Азії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Дворічна магістерська програма Варшавського університету за напрямом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Східні Студії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”;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Елементи знання про історію та сьогодення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економіку, культуру та соціальні, національні, релігійні, етнічні та етнологічні питання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Підготовка спеціалістів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до східних справ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”;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спеціалізацій на вибір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Східна Європа, Центральна Європа, Балкани, Росія, Центральна Азія та Кавказ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5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5956300"/>
            <a:ext cx="76676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7" y="5670550"/>
            <a:ext cx="1258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8522</TotalTime>
  <Words>1341</Words>
  <Application>Microsoft Office PowerPoint</Application>
  <PresentationFormat>Широкоэкранный</PresentationFormat>
  <Paragraphs>173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MS PGothic</vt:lpstr>
      <vt:lpstr>Arial</vt:lpstr>
      <vt:lpstr>Calibri</vt:lpstr>
      <vt:lpstr>Cambria</vt:lpstr>
      <vt:lpstr>Helvetica</vt:lpstr>
      <vt:lpstr>Open Sans</vt:lpstr>
      <vt:lpstr>Rockwell</vt:lpstr>
      <vt:lpstr>Rockwell Condensed</vt:lpstr>
      <vt:lpstr>Times New Roman</vt:lpstr>
      <vt:lpstr>Wingdings</vt:lpstr>
      <vt:lpstr>Drewniana czcionka</vt:lpstr>
      <vt:lpstr>Презентация PowerPoint</vt:lpstr>
      <vt:lpstr>Щорічні програми</vt:lpstr>
      <vt:lpstr>стипендіальна програма уряду Рп для молодих науковців  для кандидатів з білорусі, Молдавії, Кавказу, Росії, України  та центральної Азії</vt:lpstr>
      <vt:lpstr>стипендіальна програма уряду Рп для молодих науковців загальна інформація</vt:lpstr>
      <vt:lpstr>стипендіальна програма уряду Рп для молодих науковців вимоги</vt:lpstr>
      <vt:lpstr>стипендіальна програма для молодих науковців </vt:lpstr>
      <vt:lpstr>стипендіальна програма для молодих науковців  стипендіати програми з України у 2009-2018 роках</vt:lpstr>
      <vt:lpstr>25 стипендій „східні студії” для кандидатів зі східної Європи, Балкан, Кавказу і центральної Азії </vt:lpstr>
      <vt:lpstr>25 стипендій загальна інформація</vt:lpstr>
      <vt:lpstr>25 стипендій умови</vt:lpstr>
      <vt:lpstr>25 стипендій вимоги</vt:lpstr>
      <vt:lpstr>„східні студії” в Україні</vt:lpstr>
      <vt:lpstr>25 стипендій</vt:lpstr>
      <vt:lpstr>Східна літня школа</vt:lpstr>
      <vt:lpstr>Східна літня школа характеристика та вимоги   </vt:lpstr>
      <vt:lpstr>Східна літня школа випускники/клуб випускників</vt:lpstr>
      <vt:lpstr>Східна Зимова школа</vt:lpstr>
      <vt:lpstr>Східна зимова школа характеристика та вимоги   </vt:lpstr>
      <vt:lpstr>Східна зимня школа випускники</vt:lpstr>
      <vt:lpstr>Студіум східної Європи варшавського університету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Studium Europy Wschodniej Uniwersytetu Warszawskiego</dc:title>
  <dc:creator>Anton Saifullayeu</dc:creator>
  <cp:lastModifiedBy>Olexandra Zviagina</cp:lastModifiedBy>
  <cp:revision>189</cp:revision>
  <dcterms:created xsi:type="dcterms:W3CDTF">2014-11-03T12:55:14Z</dcterms:created>
  <dcterms:modified xsi:type="dcterms:W3CDTF">2019-05-10T14:18:05Z</dcterms:modified>
</cp:coreProperties>
</file>