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2"/>
  </p:notesMasterIdLst>
  <p:sldIdLst>
    <p:sldId id="256" r:id="rId2"/>
    <p:sldId id="293" r:id="rId3"/>
    <p:sldId id="257" r:id="rId4"/>
    <p:sldId id="308" r:id="rId5"/>
    <p:sldId id="294" r:id="rId6"/>
    <p:sldId id="259" r:id="rId7"/>
    <p:sldId id="262" r:id="rId8"/>
    <p:sldId id="302" r:id="rId9"/>
    <p:sldId id="303" r:id="rId10"/>
    <p:sldId id="306" r:id="rId11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FA3A3"/>
    <a:srgbClr val="B6E8C0"/>
    <a:srgbClr val="DFF5E3"/>
    <a:srgbClr val="7BFF8B"/>
    <a:srgbClr val="AAD0B1"/>
    <a:srgbClr val="9FDBA2"/>
    <a:srgbClr val="807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9BAEA9-4BD4-4B56-B3E6-64156A5D54B8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82FA50-908D-48F9-912E-52840D6BFD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497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1D36-8E1B-445A-BA8D-2F0027F3653C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CE6B4DA-6914-42A2-BD0E-613A1E602B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6996-A4BD-4381-8B89-567CDB714031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3A523-B286-46DC-A450-595C6CCBDE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B961-52DF-4480-98FF-56B11F5FFC69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7ACD-8B25-47D1-9994-44A38167D4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0B41-8DF8-4772-9B3E-5FA770C7EF6B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6570-93CD-4D07-AEB6-83EE15B816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1F537-6ABD-4582-A9BE-A587AA6C91DC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6CA9ABE9-6058-4711-A871-589C3C3CCE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CB44-4769-4A35-A5FF-B0FD84F38B9A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00FC-DA3E-403F-8BC7-8EFFD08543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DE2D-8E14-4D43-9769-ED2A77084120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57CB-5206-4359-AF44-E908220C58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121E-29B6-4095-9080-CC5C50E87E54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A54C-9BB8-4CA0-BC0E-F29F8AA00A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7758-6A3F-4084-B0C4-AA8AC245EDEA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F429-2828-425C-8B36-C2546F9276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664B-82E5-4925-8A42-849F751A2E29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EC83-476C-4C35-89BC-FB63B0C937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DDC3-414B-4E49-AC8A-0382CB635C5E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CA8E9-1279-41D8-A7F0-55C7FC3669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C9B5266-DECC-4405-9DF3-094933EF9F0E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A6A5C03E-7799-481F-8858-A00EF507A2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7" r:id="rId2"/>
    <p:sldLayoutId id="2147483755" r:id="rId3"/>
    <p:sldLayoutId id="2147483748" r:id="rId4"/>
    <p:sldLayoutId id="2147483749" r:id="rId5"/>
    <p:sldLayoutId id="2147483750" r:id="rId6"/>
    <p:sldLayoutId id="2147483751" r:id="rId7"/>
    <p:sldLayoutId id="2147483756" r:id="rId8"/>
    <p:sldLayoutId id="2147483757" r:id="rId9"/>
    <p:sldLayoutId id="2147483752" r:id="rId10"/>
    <p:sldLayoutId id="21474837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hyperlink" Target="mailto:wsl.studium@uw.edu.pl" TargetMode="External"/><Relationship Id="rId12" Type="http://schemas.openxmlformats.org/officeDocument/2006/relationships/hyperlink" Target="http://www.fb.com/StudiumU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hyperlink" Target="http://www.studium.uw.edu.pl/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hyperlink" Target="mailto:stypendia.studium@uw.edu.p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typendia.studium@uw.edu.pl" TargetMode="External"/><Relationship Id="rId2" Type="http://schemas.openxmlformats.org/officeDocument/2006/relationships/hyperlink" Target="http://studium.uw.edu.pl/nagrodystaze/nagroda-im-iwana-wyhowskieg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160" y="1497191"/>
            <a:ext cx="10266962" cy="24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СТУДІУМ СХІДНОЇ ЄВРОПИ ВАРШАВСЬКОГО УНІВЕРСИТЕТУ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8" name="Symbol zastępczy zawartości 2"/>
          <p:cNvSpPr>
            <a:spLocks noGrp="1"/>
          </p:cNvSpPr>
          <p:nvPr>
            <p:ph idx="1"/>
          </p:nvPr>
        </p:nvSpPr>
        <p:spPr>
          <a:xfrm>
            <a:off x="7778750" y="1416050"/>
            <a:ext cx="2085975" cy="46259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l-PL" smtClean="0"/>
              <a:t>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pl-PL" smtClean="0"/>
              <a:t>                  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pl-PL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pl-PL" smtClean="0"/>
              <a:t>                        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pl-PL" b="1" smtClean="0"/>
              <a:t>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pl-PL" b="1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pl-PL" b="1" smtClean="0"/>
              <a:t>                </a:t>
            </a:r>
            <a:endParaRPr lang="pl-PL" smtClean="0"/>
          </a:p>
        </p:txBody>
      </p:sp>
      <p:pic>
        <p:nvPicPr>
          <p:cNvPr id="39939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2139950"/>
            <a:ext cx="6746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Obraz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2776538"/>
            <a:ext cx="62547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115894" y="3890665"/>
            <a:ext cx="534781" cy="336021"/>
          </a:xfrm>
          <a:prstGeom prst="rect">
            <a:avLst/>
          </a:prstGeom>
        </p:spPr>
      </p:pic>
      <p:pic>
        <p:nvPicPr>
          <p:cNvPr id="39942" name="Obraz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1850" y="4592638"/>
            <a:ext cx="50641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Obraz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0563" y="280035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Prostokąt 10"/>
          <p:cNvSpPr>
            <a:spLocks noChangeArrowheads="1"/>
          </p:cNvSpPr>
          <p:nvPr/>
        </p:nvSpPr>
        <p:spPr bwMode="auto">
          <a:xfrm>
            <a:off x="7934325" y="3025775"/>
            <a:ext cx="2624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u="sng">
                <a:solidFill>
                  <a:srgbClr val="0070C0"/>
                </a:solidFill>
                <a:latin typeface="Rockwell"/>
                <a:hlinkClick r:id="rId7"/>
              </a:rPr>
              <a:t>wsl.studium@uw.edu.pl</a:t>
            </a:r>
            <a:endParaRPr lang="pl-PL" u="sng">
              <a:solidFill>
                <a:srgbClr val="0070C0"/>
              </a:solidFill>
              <a:latin typeface="Rockwell"/>
            </a:endParaRPr>
          </a:p>
        </p:txBody>
      </p:sp>
      <p:pic>
        <p:nvPicPr>
          <p:cNvPr id="39945" name="Obraz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038" y="4124325"/>
            <a:ext cx="5397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Prostokąt 13"/>
          <p:cNvSpPr>
            <a:spLocks noChangeArrowheads="1"/>
          </p:cNvSpPr>
          <p:nvPr/>
        </p:nvSpPr>
        <p:spPr bwMode="auto">
          <a:xfrm>
            <a:off x="1446213" y="4222750"/>
            <a:ext cx="220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u="sng">
                <a:solidFill>
                  <a:srgbClr val="0070C0"/>
                </a:solidFill>
                <a:latin typeface="Rockwell"/>
                <a:hlinkClick r:id="rId9"/>
              </a:rPr>
              <a:t>studium@uw.edu.pl</a:t>
            </a:r>
            <a:endParaRPr lang="pl-PL" u="sng">
              <a:solidFill>
                <a:srgbClr val="0070C0"/>
              </a:solidFill>
              <a:latin typeface="Rockwell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46607" y="3543213"/>
            <a:ext cx="698817" cy="439090"/>
          </a:xfrm>
          <a:prstGeom prst="rect">
            <a:avLst/>
          </a:prstGeom>
        </p:spPr>
      </p:pic>
      <p:sp>
        <p:nvSpPr>
          <p:cNvPr id="39948" name="Prostokąt 3"/>
          <p:cNvSpPr>
            <a:spLocks noChangeArrowheads="1"/>
          </p:cNvSpPr>
          <p:nvPr/>
        </p:nvSpPr>
        <p:spPr bwMode="auto">
          <a:xfrm>
            <a:off x="1501775" y="2265363"/>
            <a:ext cx="2781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Rockwell"/>
                <a:hlinkClick r:id="rId11"/>
              </a:rPr>
              <a:t>www.studium.uw.edu.pl</a:t>
            </a:r>
            <a:r>
              <a:rPr lang="pl-PL">
                <a:latin typeface="Rockwell"/>
              </a:rPr>
              <a:t> </a:t>
            </a:r>
          </a:p>
        </p:txBody>
      </p:sp>
      <p:sp>
        <p:nvSpPr>
          <p:cNvPr id="39949" name="Prostokąt 9"/>
          <p:cNvSpPr>
            <a:spLocks noChangeArrowheads="1"/>
          </p:cNvSpPr>
          <p:nvPr/>
        </p:nvSpPr>
        <p:spPr bwMode="auto">
          <a:xfrm>
            <a:off x="1457325" y="2903538"/>
            <a:ext cx="289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Rockwell"/>
                <a:hlinkClick r:id="rId12"/>
              </a:rPr>
              <a:t>www.fb.com/StudiumUW</a:t>
            </a:r>
            <a:r>
              <a:rPr lang="pl-PL">
                <a:latin typeface="Rockwell"/>
              </a:rPr>
              <a:t>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501775" y="3705225"/>
            <a:ext cx="21796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(+48) 22 55 22 555 </a:t>
            </a:r>
            <a:endParaRPr lang="pl-PL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195809" y="2195513"/>
            <a:ext cx="377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Відділ Стипендіальних Програм</a:t>
            </a:r>
            <a:endParaRPr lang="pl-PL" b="1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9952" name="Prostokąt 17"/>
          <p:cNvSpPr>
            <a:spLocks noChangeArrowheads="1"/>
          </p:cNvSpPr>
          <p:nvPr/>
        </p:nvSpPr>
        <p:spPr bwMode="auto">
          <a:xfrm>
            <a:off x="7620000" y="2670175"/>
            <a:ext cx="374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u="sng">
                <a:solidFill>
                  <a:srgbClr val="0070C0"/>
                </a:solidFill>
                <a:latin typeface="Rockwell"/>
                <a:hlinkClick r:id="rId9"/>
              </a:rPr>
              <a:t>stypendia.studium@uw.edu.pl</a:t>
            </a:r>
            <a:endParaRPr lang="pl-PL" u="sng">
              <a:solidFill>
                <a:srgbClr val="0070C0"/>
              </a:solidFill>
              <a:latin typeface="Rockwell"/>
            </a:endParaRPr>
          </a:p>
        </p:txBody>
      </p:sp>
      <p:sp>
        <p:nvSpPr>
          <p:cNvPr id="39953" name="Prostokąt 18"/>
          <p:cNvSpPr>
            <a:spLocks noChangeArrowheads="1"/>
          </p:cNvSpPr>
          <p:nvPr/>
        </p:nvSpPr>
        <p:spPr bwMode="auto">
          <a:xfrm>
            <a:off x="8056563" y="3854450"/>
            <a:ext cx="2181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latin typeface="Rockwell"/>
              </a:rPr>
              <a:t>(+48) 22 55 21 888 </a:t>
            </a:r>
            <a:endParaRPr lang="pl-PL">
              <a:latin typeface="Rockwell"/>
            </a:endParaRPr>
          </a:p>
        </p:txBody>
      </p:sp>
      <p:sp>
        <p:nvSpPr>
          <p:cNvPr id="39954" name="Prostokąt 19"/>
          <p:cNvSpPr>
            <a:spLocks noChangeArrowheads="1"/>
          </p:cNvSpPr>
          <p:nvPr/>
        </p:nvSpPr>
        <p:spPr bwMode="auto">
          <a:xfrm>
            <a:off x="8086725" y="4627563"/>
            <a:ext cx="2122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latin typeface="Rockwell"/>
              </a:rPr>
              <a:t>(+48) 22 55 21 887</a:t>
            </a:r>
            <a:endParaRPr lang="pl-PL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0141730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2641" y="347730"/>
            <a:ext cx="9703038" cy="12864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/>
              <a:t>НАГОРОДА ІМ. ІВАНА ВИГОВСЬКОГО</a:t>
            </a:r>
            <a:r>
              <a:rPr lang="pl-PL" sz="4000" b="1" dirty="0" smtClean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СТИПЕНДІАЛЬНА ПРОГРАМА ДЛЯ ГРОМАДЯН УКРАЇНИ</a:t>
            </a:r>
            <a:endParaRPr lang="pl-PL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Nagroda im. Iwana Wyhowskie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237135" y="1898412"/>
            <a:ext cx="3794050" cy="3794050"/>
          </a:xfrm>
          <a:prstGeom prst="ellipse">
            <a:avLst/>
          </a:prstGeom>
          <a:ln w="63500" cap="rnd"/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6277" y="502276"/>
            <a:ext cx="9625765" cy="132509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/>
              <a:t>НАГОРОДА ІМ. ІВАНА ВИГОВСЬКОГО</a:t>
            </a:r>
            <a:r>
              <a:rPr lang="pl-PL" sz="4000" b="1" dirty="0"/>
              <a:t>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СТИПЕНДІАЛЬНА ПРОГРАМА ДЛЯ ГРОМАДЯН УКРАЇНИ</a:t>
            </a:r>
            <a:endParaRPr lang="pl-PL" sz="32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0209" y="2367097"/>
            <a:ext cx="8597900" cy="2576513"/>
          </a:xfrm>
        </p:spPr>
        <p:txBody>
          <a:bodyPr rtlCol="0">
            <a:normAutofit fontScale="85000" lnSpcReduction="10000"/>
          </a:bodyPr>
          <a:lstStyle/>
          <a:p>
            <a:pPr marL="0" indent="-18288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НАГОРОДА ім.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ІВАНА ВИГОВСЬКОГО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була заснована у 2014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році,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 метою відзначити заслуги та внесок українських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громадян у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розвиток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науки,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культури і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суспільного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життя. Нагорода відзначає вклад окремих людей у формування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розвиток громадянського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суспільства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 демократичних загальноєвропейських цінностей. Ця премія є своєрідним продовженням традицій давньої Речі Посполитої. Нагорода ім. Івана Виговського відображає міцний історичний зв’язок України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 Польщею та Європою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pl-PL" dirty="0"/>
              <a:t/>
            </a:r>
            <a:br>
              <a:rPr lang="pl-PL" dirty="0"/>
            </a:b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pl-PL" dirty="0"/>
          </a:p>
        </p:txBody>
      </p:sp>
      <p:pic>
        <p:nvPicPr>
          <p:cNvPr id="6" name="Picture 2" descr="Nagroda im. Iwana Wyhowskiego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667321" y="5483338"/>
            <a:ext cx="1063678" cy="1063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6277" y="502276"/>
            <a:ext cx="9625765" cy="132509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/>
              <a:t>НАГОРОДА ІМ. ІВАНА ВИГОВСЬКОГО</a:t>
            </a:r>
            <a:r>
              <a:rPr lang="pl-PL" sz="4000" b="1" dirty="0"/>
              <a:t>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СТИПЕНДІАЛЬНА ПРОГРАМА ДЛЯ ГРОМАДЯН УКРАЇНИ</a:t>
            </a:r>
            <a:endParaRPr lang="pl-PL" sz="32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0209" y="2367097"/>
            <a:ext cx="8597900" cy="2576513"/>
          </a:xfrm>
        </p:spPr>
        <p:txBody>
          <a:bodyPr rtlCol="0">
            <a:normAutofit fontScale="85000" lnSpcReduction="10000"/>
          </a:bodyPr>
          <a:lstStyle/>
          <a:p>
            <a:r>
              <a:rPr lang="uk-UA" dirty="0"/>
              <a:t>Урочисте вручення нагороди відбувається щороку 22 травня у Варшавському університеті</a:t>
            </a:r>
            <a:r>
              <a:rPr lang="uk-UA" dirty="0" smtClean="0"/>
              <a:t>. У 2019 році урочисті заходи винятково відбудуться </a:t>
            </a:r>
            <a:r>
              <a:rPr lang="uk-UA" smtClean="0"/>
              <a:t>23 травня.</a:t>
            </a:r>
            <a:endParaRPr lang="en-US" dirty="0" smtClean="0"/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Лауреат нагороди, кандидат у галузі гуманітарних наук, отримує можливість пройти річне наукове стажування, відвідуючи по черзі 6 польських університетів, де </a:t>
            </a:r>
            <a:r>
              <a:rPr lang="uk-UA" dirty="0" smtClean="0"/>
              <a:t>може проводити </a:t>
            </a:r>
            <a:r>
              <a:rPr lang="uk-UA" dirty="0"/>
              <a:t>лекції на теми, пов’язані з історією або сучасністю України та регіону, польсько-українськими відносинами, а також займатися власною архівною та дослідницькою роботою</a:t>
            </a:r>
            <a:r>
              <a:rPr lang="uk-UA" dirty="0" smtClean="0"/>
              <a:t>.</a:t>
            </a:r>
            <a:r>
              <a:rPr lang="pl-PL" dirty="0">
                <a:latin typeface="Rockwell Condensed" panose="02060603050405020104" pitchFamily="18" charset="0"/>
              </a:rPr>
              <a:t/>
            </a:r>
            <a:br>
              <a:rPr lang="pl-PL" dirty="0">
                <a:latin typeface="Rockwell Condensed" panose="02060603050405020104" pitchFamily="18" charset="0"/>
              </a:rPr>
            </a:br>
            <a:endParaRPr lang="pl-PL" b="1" dirty="0" smtClean="0">
              <a:latin typeface="Rockwell Condensed" panose="020606030504050201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pl-PL" dirty="0"/>
          </a:p>
        </p:txBody>
      </p:sp>
      <p:pic>
        <p:nvPicPr>
          <p:cNvPr id="6" name="Picture 2" descr="Nagroda im. Iwana Wyhowskiego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667321" y="5483338"/>
            <a:ext cx="1063678" cy="1063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5084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5910" y="297003"/>
            <a:ext cx="12307910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/>
              <a:t>НАГОРОДА ІМ. ІВАНА ВИГОВСЬКОГО</a:t>
            </a:r>
            <a:r>
              <a:rPr lang="pl-PL" sz="2400" i="1" dirty="0" smtClean="0"/>
              <a:t/>
            </a:r>
            <a:br>
              <a:rPr lang="pl-PL" sz="2400" i="1" dirty="0" smtClean="0"/>
            </a:br>
            <a:r>
              <a:rPr lang="uk-UA" sz="2800" i="1" dirty="0" smtClean="0"/>
              <a:t>ЗАГАЛЬНА ІНФОРМАЦІЯ</a:t>
            </a:r>
            <a:endParaRPr lang="pl-PL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b="1" dirty="0" smtClean="0"/>
              <a:t>НАГОРОДА ім. ІВАНА ВИГОВСЬКОГО </a:t>
            </a:r>
            <a:r>
              <a:rPr lang="pl-PL" dirty="0" smtClean="0"/>
              <a:t>12-</a:t>
            </a:r>
            <a:r>
              <a:rPr lang="uk-UA" dirty="0" smtClean="0"/>
              <a:t>місячна науково-дидактична практика у 6 польських університетах для кандидатів зі сфери гуманістичних наук; </a:t>
            </a:r>
          </a:p>
          <a:p>
            <a:pPr algn="just" eaLnBrk="1" hangingPunct="1"/>
            <a:r>
              <a:rPr lang="uk-UA" dirty="0" smtClean="0"/>
              <a:t>СТАЖУВАННЯ </a:t>
            </a:r>
            <a:r>
              <a:rPr lang="pl-PL" dirty="0" smtClean="0"/>
              <a:t>4-</a:t>
            </a:r>
            <a:r>
              <a:rPr lang="uk-UA" dirty="0" smtClean="0"/>
              <a:t>місячне дослідження у польських університетах для кандидатів з області наук суспільних, точних, економічних, технічних, сільськогосподарських та бібліотекознавства</a:t>
            </a:r>
            <a:r>
              <a:rPr lang="pl-PL" dirty="0" smtClean="0"/>
              <a:t>;</a:t>
            </a:r>
          </a:p>
          <a:p>
            <a:pPr algn="just" eaLnBrk="1" hangingPunct="1"/>
            <a:r>
              <a:rPr lang="uk-UA" dirty="0" smtClean="0"/>
              <a:t>СТИПЕНДІЯ</a:t>
            </a:r>
            <a:r>
              <a:rPr lang="pl-PL" dirty="0" smtClean="0"/>
              <a:t>: 3500 </a:t>
            </a:r>
            <a:r>
              <a:rPr lang="uk-UA" dirty="0" smtClean="0"/>
              <a:t>злотих щомісячно для Лауреатів </a:t>
            </a:r>
            <a:r>
              <a:rPr lang="uk-UA" dirty="0" smtClean="0"/>
              <a:t>із </a:t>
            </a:r>
            <a:r>
              <a:rPr lang="uk-UA" dirty="0" smtClean="0"/>
              <a:t>захищеною докторською роботою</a:t>
            </a:r>
            <a:r>
              <a:rPr lang="pl-PL" dirty="0" smtClean="0"/>
              <a:t>, 2500 </a:t>
            </a:r>
            <a:r>
              <a:rPr lang="uk-UA" dirty="0" smtClean="0"/>
              <a:t>злотих</a:t>
            </a:r>
            <a:r>
              <a:rPr lang="pl-PL" dirty="0" smtClean="0"/>
              <a:t> – </a:t>
            </a:r>
            <a:r>
              <a:rPr lang="uk-UA" dirty="0" smtClean="0"/>
              <a:t>для </a:t>
            </a:r>
            <a:r>
              <a:rPr lang="uk-UA" dirty="0" smtClean="0"/>
              <a:t>аспірантів, докторантів </a:t>
            </a:r>
            <a:r>
              <a:rPr lang="uk-UA" dirty="0" smtClean="0"/>
              <a:t>та кандидатів наук</a:t>
            </a:r>
            <a:r>
              <a:rPr lang="pl-PL" dirty="0" smtClean="0"/>
              <a:t>;</a:t>
            </a:r>
          </a:p>
          <a:p>
            <a:pPr algn="just" eaLnBrk="1" hangingPunct="1"/>
            <a:r>
              <a:rPr lang="uk-UA" dirty="0" smtClean="0"/>
              <a:t>Програму спільно фінансують 22 польські наукові інституції</a:t>
            </a:r>
            <a:r>
              <a:rPr lang="pl-PL" dirty="0" smtClean="0"/>
              <a:t>.</a:t>
            </a:r>
          </a:p>
        </p:txBody>
      </p:sp>
      <p:pic>
        <p:nvPicPr>
          <p:cNvPr id="4" name="Picture 2" descr="Nagroda im. Iwana Wyhowskiego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718838" y="5509096"/>
            <a:ext cx="1063678" cy="1063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13110" y="162660"/>
            <a:ext cx="7571876" cy="122825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/>
              <a:t>НАГОРОДА ІМ. ІВАНА ВИГОВСЬКОГО</a:t>
            </a:r>
            <a:r>
              <a:rPr lang="pl-PL" sz="2400" i="1" dirty="0"/>
              <a:t/>
            </a:r>
            <a:br>
              <a:rPr lang="pl-PL" sz="2400" i="1" dirty="0"/>
            </a:br>
            <a:r>
              <a:rPr lang="uk-UA" sz="2800" i="1" dirty="0"/>
              <a:t>ЗАГАЛЬНА ІНФОРМАЦІЯ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8075" y="1957388"/>
            <a:ext cx="10663238" cy="2911475"/>
          </a:xfrm>
        </p:spPr>
        <p:txBody>
          <a:bodyPr rtlCol="0">
            <a:normAutofit/>
          </a:bodyPr>
          <a:lstStyle/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/>
              <a:t>Набір кандидатів на Нагороду розпочинається 1 </a:t>
            </a:r>
            <a:r>
              <a:rPr lang="uk-UA" dirty="0" smtClean="0"/>
              <a:t>грудня щороку</a:t>
            </a:r>
            <a:r>
              <a:rPr lang="pl-PL" dirty="0" smtClean="0"/>
              <a:t>. </a:t>
            </a:r>
            <a:endParaRPr lang="pl-PL" dirty="0" smtClean="0"/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/>
              <a:t>Заявки </a:t>
            </a:r>
            <a:r>
              <a:rPr lang="uk-UA" dirty="0" smtClean="0"/>
              <a:t>мають </a:t>
            </a:r>
            <a:r>
              <a:rPr lang="uk-UA" dirty="0"/>
              <a:t>містити </a:t>
            </a:r>
            <a:r>
              <a:rPr lang="uk-UA" dirty="0" smtClean="0"/>
              <a:t>перелік заслуг та </a:t>
            </a:r>
            <a:r>
              <a:rPr lang="uk-UA" dirty="0"/>
              <a:t>досягнень кандидата </a:t>
            </a:r>
            <a:r>
              <a:rPr lang="uk-UA" dirty="0" smtClean="0"/>
              <a:t>– від </a:t>
            </a:r>
            <a:r>
              <a:rPr lang="uk-UA" dirty="0"/>
              <a:t>університетів, інститутів, організацій, установ, асоціацій </a:t>
            </a:r>
            <a:r>
              <a:rPr lang="uk-UA" dirty="0" smtClean="0"/>
              <a:t>тощо, </a:t>
            </a:r>
            <a:r>
              <a:rPr lang="uk-UA" dirty="0"/>
              <a:t>або </a:t>
            </a:r>
            <a:r>
              <a:rPr lang="uk-UA" dirty="0" smtClean="0"/>
              <a:t>приватних осіб, </a:t>
            </a:r>
            <a:r>
              <a:rPr lang="uk-UA" dirty="0"/>
              <a:t>а також </a:t>
            </a:r>
            <a:r>
              <a:rPr lang="uk-UA" dirty="0" smtClean="0"/>
              <a:t>анкети згідно зразка.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dirty="0" smtClean="0"/>
              <a:t> </a:t>
            </a:r>
            <a:r>
              <a:rPr lang="uk-UA" dirty="0" smtClean="0"/>
              <a:t>Анкета </a:t>
            </a:r>
            <a:r>
              <a:rPr lang="uk-UA" dirty="0" smtClean="0"/>
              <a:t>доступна </a:t>
            </a:r>
            <a:r>
              <a:rPr lang="uk-UA" dirty="0" smtClean="0"/>
              <a:t>на веб-сайті </a:t>
            </a:r>
            <a:r>
              <a:rPr lang="uk-UA" dirty="0" err="1" smtClean="0"/>
              <a:t>Студіум</a:t>
            </a:r>
            <a:r>
              <a:rPr lang="uk-UA" dirty="0" smtClean="0"/>
              <a:t> Східної Європи </a:t>
            </a:r>
            <a:r>
              <a:rPr lang="pl-PL" dirty="0" smtClean="0"/>
              <a:t>(</a:t>
            </a:r>
            <a:r>
              <a:rPr lang="pl-PL" dirty="0">
                <a:hlinkClick r:id="rId2"/>
              </a:rPr>
              <a:t>http://studium.uw.edu.pl/nagrodystaze/nagroda-im-iwana-wyhowskiego</a:t>
            </a:r>
            <a:r>
              <a:rPr lang="pl-PL" dirty="0" smtClean="0">
                <a:hlinkClick r:id="rId2"/>
              </a:rPr>
              <a:t>/</a:t>
            </a:r>
            <a:r>
              <a:rPr lang="pl-PL" dirty="0" smtClean="0"/>
              <a:t>)</a:t>
            </a:r>
            <a:r>
              <a:rPr lang="uk-UA" dirty="0" smtClean="0"/>
              <a:t>, </a:t>
            </a:r>
            <a:r>
              <a:rPr lang="uk-UA" dirty="0" smtClean="0"/>
              <a:t>яка </a:t>
            </a:r>
            <a:r>
              <a:rPr lang="uk-UA" dirty="0" smtClean="0"/>
              <a:t>має бути </a:t>
            </a:r>
            <a:r>
              <a:rPr lang="uk-UA" dirty="0" smtClean="0"/>
              <a:t>вислана </a:t>
            </a:r>
            <a:r>
              <a:rPr lang="uk-UA" dirty="0" smtClean="0"/>
              <a:t>до 15 січня 2020 року на адресу</a:t>
            </a:r>
            <a:r>
              <a:rPr lang="pl-PL" dirty="0" smtClean="0"/>
              <a:t> </a:t>
            </a:r>
            <a:r>
              <a:rPr lang="pl-PL" dirty="0">
                <a:hlinkClick r:id="rId3"/>
              </a:rPr>
              <a:t>stypendia.studium@uw.edu.pl</a:t>
            </a:r>
            <a:r>
              <a:rPr lang="pl-PL" dirty="0"/>
              <a:t> </a:t>
            </a:r>
            <a:endParaRPr lang="pl-PL" dirty="0" smtClean="0"/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/>
              <a:t>Рішення Капітули Нагороди оголошується до 1 квітня 2020 р.</a:t>
            </a:r>
            <a:endParaRPr lang="pl-PL" dirty="0"/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pl-PL" dirty="0"/>
          </a:p>
        </p:txBody>
      </p:sp>
      <p:pic>
        <p:nvPicPr>
          <p:cNvPr id="4" name="Picture 2" descr="Nagroda im. Iwana Wyhowskiego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718838" y="5509096"/>
            <a:ext cx="1063678" cy="1063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9436" y="311971"/>
            <a:ext cx="8013974" cy="93609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>НАГОРОДА ІМ. ІВАНА ВИГОВСЬКОГО</a:t>
            </a:r>
            <a:r>
              <a:rPr lang="pl-PL" sz="2400" i="1" dirty="0"/>
              <a:t/>
            </a:r>
            <a:br>
              <a:rPr lang="pl-PL" sz="2400" i="1" dirty="0"/>
            </a:br>
            <a:r>
              <a:rPr lang="uk-UA" sz="2800" i="1" dirty="0" smtClean="0"/>
              <a:t>лауреати</a:t>
            </a:r>
            <a:endParaRPr lang="pl-PL" b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35963" y="0"/>
            <a:ext cx="3963987" cy="6858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800" b="1" dirty="0" smtClean="0"/>
              <a:t>2014 </a:t>
            </a:r>
            <a:r>
              <a:rPr lang="uk-UA" sz="1800" b="1" dirty="0" smtClean="0"/>
              <a:t>р</a:t>
            </a:r>
            <a:r>
              <a:rPr lang="pl-PL" sz="18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Лауреати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/>
              <a:t>Валентин </a:t>
            </a:r>
            <a:r>
              <a:rPr lang="uk-UA" dirty="0" err="1" smtClean="0"/>
              <a:t>Харкун</a:t>
            </a:r>
            <a:r>
              <a:rPr lang="uk-UA" dirty="0" smtClean="0"/>
              <a:t> </a:t>
            </a:r>
            <a:r>
              <a:rPr lang="pl-PL" dirty="0" smtClean="0"/>
              <a:t>(</a:t>
            </a:r>
            <a:r>
              <a:rPr lang="uk-UA" dirty="0" smtClean="0"/>
              <a:t>Ніжин</a:t>
            </a:r>
            <a:r>
              <a:rPr lang="pl-PL" dirty="0" smtClean="0"/>
              <a:t>), </a:t>
            </a:r>
            <a:r>
              <a:rPr lang="uk-UA" dirty="0" smtClean="0"/>
              <a:t>Богдан Гудь </a:t>
            </a:r>
            <a:r>
              <a:rPr lang="pl-PL" dirty="0" smtClean="0"/>
              <a:t>(</a:t>
            </a:r>
            <a:r>
              <a:rPr lang="uk-UA" dirty="0" smtClean="0"/>
              <a:t>Львів</a:t>
            </a:r>
            <a:r>
              <a:rPr lang="pl-PL" dirty="0" smtClean="0"/>
              <a:t>).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Стажисти (2)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/>
              <a:t>Дмитро </a:t>
            </a:r>
            <a:r>
              <a:rPr lang="uk-UA" dirty="0" err="1" smtClean="0"/>
              <a:t>Жолковський</a:t>
            </a:r>
            <a:r>
              <a:rPr lang="pl-PL" dirty="0" smtClean="0"/>
              <a:t> (</a:t>
            </a:r>
            <a:r>
              <a:rPr lang="uk-UA" dirty="0" smtClean="0"/>
              <a:t>Харків</a:t>
            </a:r>
            <a:r>
              <a:rPr lang="pl-PL" dirty="0" smtClean="0"/>
              <a:t>), </a:t>
            </a:r>
            <a:r>
              <a:rPr lang="uk-UA" dirty="0" smtClean="0"/>
              <a:t>Валерія </a:t>
            </a:r>
            <a:r>
              <a:rPr lang="uk-UA" dirty="0" err="1" smtClean="0"/>
              <a:t>Горчинська</a:t>
            </a:r>
            <a:r>
              <a:rPr lang="pl-PL" dirty="0" smtClean="0"/>
              <a:t> (</a:t>
            </a:r>
            <a:r>
              <a:rPr lang="uk-UA" dirty="0" smtClean="0"/>
              <a:t>Макіївка</a:t>
            </a:r>
            <a:r>
              <a:rPr lang="pl-PL" dirty="0" smtClean="0"/>
              <a:t>).</a:t>
            </a:r>
            <a:endParaRPr lang="pl-PL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800" b="1" dirty="0"/>
              <a:t>2015 </a:t>
            </a:r>
            <a:r>
              <a:rPr lang="uk-UA" sz="1800" b="1" dirty="0" smtClean="0"/>
              <a:t>р</a:t>
            </a:r>
            <a:r>
              <a:rPr lang="pl-PL" sz="18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dirty="0" smtClean="0"/>
              <a:t> </a:t>
            </a:r>
            <a:r>
              <a:rPr lang="uk-UA" dirty="0" smtClean="0"/>
              <a:t>Владислав </a:t>
            </a:r>
            <a:r>
              <a:rPr lang="uk-UA" dirty="0" err="1" smtClean="0"/>
              <a:t>Ятценко</a:t>
            </a:r>
            <a:r>
              <a:rPr lang="pl-PL" dirty="0" smtClean="0"/>
              <a:t> (</a:t>
            </a:r>
            <a:r>
              <a:rPr lang="uk-UA" dirty="0" smtClean="0"/>
              <a:t>Харків</a:t>
            </a:r>
            <a:r>
              <a:rPr lang="pl-PL" dirty="0" smtClean="0"/>
              <a:t>) </a:t>
            </a:r>
            <a:endParaRPr lang="pl-PL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Стажисти 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(10):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/>
              <a:t>Володимир </a:t>
            </a:r>
            <a:r>
              <a:rPr lang="uk-UA" dirty="0" err="1" smtClean="0"/>
              <a:t>Доліновський</a:t>
            </a:r>
            <a:r>
              <a:rPr lang="uk-UA" dirty="0" smtClean="0"/>
              <a:t> </a:t>
            </a:r>
            <a:r>
              <a:rPr lang="pl-PL" dirty="0" smtClean="0"/>
              <a:t>(</a:t>
            </a:r>
            <a:r>
              <a:rPr lang="uk-UA" dirty="0" smtClean="0"/>
              <a:t>Львів</a:t>
            </a:r>
            <a:r>
              <a:rPr lang="pl-PL" dirty="0" smtClean="0"/>
              <a:t>), </a:t>
            </a:r>
            <a:r>
              <a:rPr lang="uk-UA" dirty="0" smtClean="0"/>
              <a:t>Євгеній Горлов</a:t>
            </a:r>
            <a:r>
              <a:rPr lang="pl-PL" dirty="0" smtClean="0"/>
              <a:t> (</a:t>
            </a:r>
            <a:r>
              <a:rPr lang="uk-UA" dirty="0" err="1" smtClean="0"/>
              <a:t>Кременчуг</a:t>
            </a:r>
            <a:r>
              <a:rPr lang="pl-PL" dirty="0" smtClean="0"/>
              <a:t>), </a:t>
            </a:r>
            <a:r>
              <a:rPr lang="uk-UA" dirty="0" smtClean="0"/>
              <a:t>Марія </a:t>
            </a:r>
            <a:r>
              <a:rPr lang="uk-UA" dirty="0" err="1" smtClean="0"/>
              <a:t>Хмєлярчук</a:t>
            </a:r>
            <a:r>
              <a:rPr lang="pl-PL" dirty="0" smtClean="0"/>
              <a:t> (</a:t>
            </a:r>
            <a:r>
              <a:rPr lang="uk-UA" dirty="0" smtClean="0"/>
              <a:t>Львів</a:t>
            </a:r>
            <a:r>
              <a:rPr lang="pl-PL" dirty="0" smtClean="0"/>
              <a:t>), </a:t>
            </a:r>
            <a:r>
              <a:rPr lang="uk-UA" dirty="0" smtClean="0"/>
              <a:t>Віктор </a:t>
            </a:r>
            <a:r>
              <a:rPr lang="uk-UA" dirty="0" err="1" smtClean="0"/>
              <a:t>Кузнєш</a:t>
            </a:r>
            <a:r>
              <a:rPr lang="pl-PL" dirty="0" smtClean="0"/>
              <a:t> (</a:t>
            </a:r>
            <a:r>
              <a:rPr lang="uk-UA" dirty="0" err="1" smtClean="0"/>
              <a:t>Львіві</a:t>
            </a:r>
            <a:r>
              <a:rPr lang="pl-PL" dirty="0" smtClean="0"/>
              <a:t>), </a:t>
            </a:r>
            <a:r>
              <a:rPr lang="uk-UA" dirty="0" smtClean="0"/>
              <a:t>Віталій Кутя</a:t>
            </a:r>
            <a:r>
              <a:rPr lang="pl-PL" dirty="0" smtClean="0"/>
              <a:t> (</a:t>
            </a:r>
            <a:r>
              <a:rPr lang="uk-UA" dirty="0" smtClean="0"/>
              <a:t>Рівне</a:t>
            </a:r>
            <a:r>
              <a:rPr lang="pl-PL" dirty="0" smtClean="0"/>
              <a:t>), </a:t>
            </a:r>
            <a:r>
              <a:rPr lang="uk-UA" dirty="0" smtClean="0"/>
              <a:t>Наталя </a:t>
            </a:r>
            <a:r>
              <a:rPr lang="uk-UA" dirty="0" err="1" smtClean="0"/>
              <a:t>Мінєнкова</a:t>
            </a:r>
            <a:r>
              <a:rPr lang="pl-PL" dirty="0" smtClean="0"/>
              <a:t> (</a:t>
            </a:r>
            <a:r>
              <a:rPr lang="uk-UA" dirty="0" smtClean="0"/>
              <a:t>Макіївка</a:t>
            </a:r>
            <a:r>
              <a:rPr lang="pl-PL" dirty="0" smtClean="0"/>
              <a:t>), </a:t>
            </a:r>
            <a:r>
              <a:rPr lang="uk-UA" dirty="0" smtClean="0"/>
              <a:t>Руслан</a:t>
            </a:r>
            <a:r>
              <a:rPr lang="pl-PL" dirty="0" smtClean="0"/>
              <a:t> </a:t>
            </a:r>
            <a:r>
              <a:rPr lang="uk-UA" dirty="0" err="1" smtClean="0"/>
              <a:t>Моторин</a:t>
            </a:r>
            <a:r>
              <a:rPr lang="pl-PL" dirty="0" smtClean="0"/>
              <a:t> (</a:t>
            </a:r>
            <a:r>
              <a:rPr lang="uk-UA" dirty="0" smtClean="0"/>
              <a:t>Київ</a:t>
            </a:r>
            <a:r>
              <a:rPr lang="pl-PL" dirty="0" smtClean="0"/>
              <a:t>), </a:t>
            </a:r>
            <a:r>
              <a:rPr lang="uk-UA" dirty="0" smtClean="0"/>
              <a:t>Микола </a:t>
            </a:r>
            <a:r>
              <a:rPr lang="uk-UA" dirty="0" err="1" smtClean="0"/>
              <a:t>Шаран</a:t>
            </a:r>
            <a:r>
              <a:rPr lang="uk-UA" dirty="0"/>
              <a:t> </a:t>
            </a:r>
            <a:r>
              <a:rPr lang="pl-PL" dirty="0" smtClean="0"/>
              <a:t>(</a:t>
            </a:r>
            <a:r>
              <a:rPr lang="uk-UA" dirty="0" smtClean="0"/>
              <a:t>Львів</a:t>
            </a:r>
            <a:r>
              <a:rPr lang="pl-PL" dirty="0" smtClean="0"/>
              <a:t>), </a:t>
            </a:r>
            <a:r>
              <a:rPr lang="uk-UA" dirty="0" smtClean="0"/>
              <a:t>Сергій </a:t>
            </a:r>
            <a:r>
              <a:rPr lang="uk-UA" dirty="0" err="1" smtClean="0"/>
              <a:t>Швидіук</a:t>
            </a:r>
            <a:r>
              <a:rPr lang="pl-PL" dirty="0" smtClean="0"/>
              <a:t> (</a:t>
            </a:r>
            <a:r>
              <a:rPr lang="uk-UA" dirty="0" smtClean="0"/>
              <a:t>Чернівці</a:t>
            </a:r>
            <a:r>
              <a:rPr lang="pl-PL" dirty="0" smtClean="0"/>
              <a:t>),</a:t>
            </a:r>
            <a:r>
              <a:rPr lang="uk-UA" dirty="0"/>
              <a:t> </a:t>
            </a:r>
            <a:r>
              <a:rPr lang="uk-UA" dirty="0" smtClean="0"/>
              <a:t>Юрій </a:t>
            </a:r>
            <a:r>
              <a:rPr lang="uk-UA" dirty="0" err="1" smtClean="0"/>
              <a:t>Стетишин</a:t>
            </a:r>
            <a:r>
              <a:rPr lang="pl-PL" dirty="0" smtClean="0"/>
              <a:t> (</a:t>
            </a:r>
            <a:r>
              <a:rPr lang="uk-UA" dirty="0" smtClean="0"/>
              <a:t>Львів)</a:t>
            </a:r>
            <a:r>
              <a:rPr lang="pl-PL" dirty="0" smtClean="0"/>
              <a:t>.</a:t>
            </a:r>
          </a:p>
        </p:txBody>
      </p:sp>
      <p:pic>
        <p:nvPicPr>
          <p:cNvPr id="19459" name="Symbol zastępczy obrazu 20"/>
          <p:cNvPicPr>
            <a:picLocks noChangeAspect="1"/>
          </p:cNvPicPr>
          <p:nvPr/>
        </p:nvPicPr>
        <p:blipFill>
          <a:blip r:embed="rId2"/>
          <a:srcRect l="609" t="15817" r="4167" b="1436"/>
          <a:stretch>
            <a:fillRect/>
          </a:stretch>
        </p:blipFill>
        <p:spPr bwMode="auto">
          <a:xfrm>
            <a:off x="57150" y="1747838"/>
            <a:ext cx="417353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Znalezio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213" y="3311525"/>
            <a:ext cx="3833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Prostokąt 6"/>
          <p:cNvSpPr>
            <a:spLocks noChangeArrowheads="1"/>
          </p:cNvSpPr>
          <p:nvPr/>
        </p:nvSpPr>
        <p:spPr bwMode="auto">
          <a:xfrm>
            <a:off x="1884363" y="4081463"/>
            <a:ext cx="968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>
                <a:latin typeface="Rockwell"/>
              </a:rPr>
              <a:t>2014 </a:t>
            </a:r>
            <a:r>
              <a:rPr lang="uk-UA" b="1" dirty="0" smtClean="0">
                <a:latin typeface="Rockwell"/>
              </a:rPr>
              <a:t>р</a:t>
            </a:r>
            <a:r>
              <a:rPr lang="pl-PL" b="1" dirty="0" smtClean="0">
                <a:latin typeface="Rockwell"/>
              </a:rPr>
              <a:t>.</a:t>
            </a:r>
            <a:endParaRPr lang="pl-PL" b="1" dirty="0">
              <a:latin typeface="Rockwell"/>
            </a:endParaRPr>
          </a:p>
        </p:txBody>
      </p:sp>
      <p:sp>
        <p:nvSpPr>
          <p:cNvPr id="19462" name="Prostokąt 7"/>
          <p:cNvSpPr>
            <a:spLocks noChangeArrowheads="1"/>
          </p:cNvSpPr>
          <p:nvPr/>
        </p:nvSpPr>
        <p:spPr bwMode="auto">
          <a:xfrm>
            <a:off x="5819775" y="5740400"/>
            <a:ext cx="968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>
                <a:latin typeface="Rockwell"/>
              </a:rPr>
              <a:t>2015 </a:t>
            </a:r>
            <a:r>
              <a:rPr lang="uk-UA" b="1" dirty="0" smtClean="0">
                <a:latin typeface="Rockwell"/>
              </a:rPr>
              <a:t>р</a:t>
            </a:r>
            <a:r>
              <a:rPr lang="pl-PL" b="1" dirty="0" smtClean="0">
                <a:latin typeface="Rockwell"/>
              </a:rPr>
              <a:t>.</a:t>
            </a:r>
            <a:endParaRPr lang="pl-PL" b="1" dirty="0">
              <a:latin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11496" y="685800"/>
            <a:ext cx="3200400" cy="17373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85800"/>
            <a:ext cx="6711950" cy="50196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sz="2400" b="1" dirty="0"/>
              <a:t>НАГОРОДА ІМ. ІВАНА ВИГОВСЬКОГО</a:t>
            </a:r>
            <a:r>
              <a:rPr lang="pl-PL" sz="1800" b="1" i="1" dirty="0"/>
              <a:t/>
            </a:r>
            <a:br>
              <a:rPr lang="pl-PL" sz="1800" b="1" i="1" dirty="0"/>
            </a:br>
            <a:r>
              <a:rPr lang="uk-UA" sz="2400" b="1" i="1" dirty="0" smtClean="0"/>
              <a:t>Лауреати</a:t>
            </a:r>
            <a:endParaRPr lang="pl-PL" sz="2400" b="1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7263" y="322263"/>
            <a:ext cx="3200400" cy="61833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800" b="1" dirty="0"/>
              <a:t>2016 </a:t>
            </a:r>
            <a:r>
              <a:rPr lang="uk-UA" sz="1800" b="1" dirty="0" smtClean="0"/>
              <a:t>р</a:t>
            </a:r>
            <a:r>
              <a:rPr lang="pl-PL" sz="1800" b="1" dirty="0" smtClean="0"/>
              <a:t>.</a:t>
            </a:r>
            <a:endParaRPr lang="pl-PL" sz="1800" b="1" dirty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/>
              <a:t>Ярослав Поліщук </a:t>
            </a:r>
            <a:r>
              <a:rPr lang="pl-PL" dirty="0" smtClean="0"/>
              <a:t>(</a:t>
            </a:r>
            <a:r>
              <a:rPr lang="uk-UA" dirty="0" smtClean="0"/>
              <a:t>Київ</a:t>
            </a:r>
            <a:r>
              <a:rPr lang="pl-PL" dirty="0" smtClean="0"/>
              <a:t>)</a:t>
            </a:r>
            <a:endParaRPr lang="pl-PL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Стажисти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(10):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/>
              <a:t>Ігор </a:t>
            </a:r>
            <a:r>
              <a:rPr lang="uk-UA" dirty="0" err="1" smtClean="0"/>
              <a:t>Гурак</a:t>
            </a:r>
            <a:r>
              <a:rPr lang="pl-PL" dirty="0" smtClean="0"/>
              <a:t>  (</a:t>
            </a:r>
            <a:r>
              <a:rPr lang="uk-UA" dirty="0" smtClean="0"/>
              <a:t>Івано-Франківськ</a:t>
            </a:r>
            <a:r>
              <a:rPr lang="pl-PL" dirty="0" smtClean="0"/>
              <a:t>), </a:t>
            </a:r>
            <a:r>
              <a:rPr lang="uk-UA" dirty="0" smtClean="0"/>
              <a:t>Володимир Комар</a:t>
            </a:r>
            <a:r>
              <a:rPr lang="pl-PL" dirty="0" smtClean="0"/>
              <a:t> (</a:t>
            </a:r>
            <a:r>
              <a:rPr lang="uk-UA" dirty="0" smtClean="0"/>
              <a:t>Івано-Франківськ</a:t>
            </a:r>
            <a:r>
              <a:rPr lang="pl-PL" dirty="0" smtClean="0"/>
              <a:t>), </a:t>
            </a:r>
            <a:r>
              <a:rPr lang="uk-UA" dirty="0" smtClean="0"/>
              <a:t>Тетяна Кутя</a:t>
            </a:r>
            <a:r>
              <a:rPr lang="pl-PL" dirty="0" smtClean="0"/>
              <a:t> (</a:t>
            </a:r>
            <a:r>
              <a:rPr lang="uk-UA" dirty="0" smtClean="0"/>
              <a:t>Рівне</a:t>
            </a:r>
            <a:r>
              <a:rPr lang="pl-PL" dirty="0" smtClean="0"/>
              <a:t>),</a:t>
            </a:r>
            <a:r>
              <a:rPr lang="uk-UA" dirty="0" smtClean="0"/>
              <a:t> Марина Кириченко </a:t>
            </a:r>
            <a:r>
              <a:rPr lang="pl-PL" dirty="0" smtClean="0"/>
              <a:t>(</a:t>
            </a:r>
            <a:r>
              <a:rPr lang="uk-UA" dirty="0" smtClean="0"/>
              <a:t>Дніпро</a:t>
            </a:r>
            <a:r>
              <a:rPr lang="pl-PL" dirty="0" smtClean="0"/>
              <a:t>),</a:t>
            </a:r>
            <a:r>
              <a:rPr lang="uk-UA" dirty="0" smtClean="0"/>
              <a:t> Вікторія Левчук</a:t>
            </a:r>
            <a:r>
              <a:rPr lang="pl-PL" dirty="0" smtClean="0"/>
              <a:t> (</a:t>
            </a:r>
            <a:r>
              <a:rPr lang="uk-UA" dirty="0" smtClean="0"/>
              <a:t>Луцьк</a:t>
            </a:r>
            <a:r>
              <a:rPr lang="pl-PL" dirty="0" smtClean="0"/>
              <a:t>), </a:t>
            </a:r>
            <a:r>
              <a:rPr lang="uk-UA" dirty="0" smtClean="0"/>
              <a:t>Іванна </a:t>
            </a:r>
            <a:r>
              <a:rPr lang="uk-UA" dirty="0" err="1" smtClean="0"/>
              <a:t>Лухаківська</a:t>
            </a:r>
            <a:r>
              <a:rPr lang="uk-UA" dirty="0" smtClean="0"/>
              <a:t> </a:t>
            </a:r>
            <a:r>
              <a:rPr lang="pl-PL" dirty="0" smtClean="0"/>
              <a:t>(</a:t>
            </a:r>
            <a:r>
              <a:rPr lang="uk-UA" dirty="0" smtClean="0"/>
              <a:t>Дрогобич</a:t>
            </a:r>
            <a:r>
              <a:rPr lang="pl-PL" dirty="0" smtClean="0"/>
              <a:t>), </a:t>
            </a:r>
            <a:r>
              <a:rPr lang="uk-UA" dirty="0" smtClean="0"/>
              <a:t>Надя Максименко </a:t>
            </a:r>
            <a:r>
              <a:rPr lang="pl-PL" dirty="0" smtClean="0"/>
              <a:t>(</a:t>
            </a:r>
            <a:r>
              <a:rPr lang="uk-UA" dirty="0" smtClean="0"/>
              <a:t>Харків</a:t>
            </a:r>
            <a:r>
              <a:rPr lang="pl-PL" dirty="0" smtClean="0"/>
              <a:t>)</a:t>
            </a:r>
            <a:r>
              <a:rPr lang="uk-UA" dirty="0" smtClean="0"/>
              <a:t>, </a:t>
            </a:r>
            <a:r>
              <a:rPr lang="uk-UA" dirty="0"/>
              <a:t>В</a:t>
            </a:r>
            <a:r>
              <a:rPr lang="uk-UA" dirty="0" smtClean="0"/>
              <a:t>олодимир</a:t>
            </a:r>
            <a:r>
              <a:rPr lang="pl-PL" dirty="0" smtClean="0"/>
              <a:t>  </a:t>
            </a:r>
            <a:r>
              <a:rPr lang="uk-UA" dirty="0" err="1" smtClean="0"/>
              <a:t>Савітський</a:t>
            </a:r>
            <a:r>
              <a:rPr lang="uk-UA" dirty="0" smtClean="0"/>
              <a:t> </a:t>
            </a:r>
            <a:r>
              <a:rPr lang="pl-PL" dirty="0" smtClean="0"/>
              <a:t>(</a:t>
            </a:r>
            <a:r>
              <a:rPr lang="uk-UA" dirty="0" smtClean="0"/>
              <a:t>Луцьк</a:t>
            </a:r>
            <a:r>
              <a:rPr lang="pl-PL" dirty="0" smtClean="0"/>
              <a:t>), </a:t>
            </a:r>
            <a:r>
              <a:rPr lang="uk-UA" dirty="0" smtClean="0"/>
              <a:t>Вікторія Семенова</a:t>
            </a:r>
            <a:r>
              <a:rPr lang="pl-PL" dirty="0" smtClean="0"/>
              <a:t> (</a:t>
            </a:r>
            <a:r>
              <a:rPr lang="uk-UA" dirty="0" smtClean="0"/>
              <a:t>Київ</a:t>
            </a:r>
            <a:r>
              <a:rPr lang="pl-PL" dirty="0" smtClean="0"/>
              <a:t>), </a:t>
            </a:r>
            <a:r>
              <a:rPr lang="uk-UA" dirty="0" smtClean="0"/>
              <a:t>Світлана </a:t>
            </a:r>
            <a:r>
              <a:rPr lang="uk-UA" dirty="0" err="1" smtClean="0"/>
              <a:t>Зимнитська</a:t>
            </a:r>
            <a:r>
              <a:rPr lang="uk-UA" dirty="0" smtClean="0"/>
              <a:t>  </a:t>
            </a:r>
            <a:r>
              <a:rPr lang="pl-PL" dirty="0" smtClean="0"/>
              <a:t>(</a:t>
            </a:r>
            <a:r>
              <a:rPr lang="uk-UA" dirty="0" smtClean="0"/>
              <a:t>Дніпро</a:t>
            </a:r>
            <a:r>
              <a:rPr lang="pl-PL" dirty="0" smtClean="0"/>
              <a:t>).</a:t>
            </a:r>
            <a:endParaRPr lang="pl-PL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800" b="1" dirty="0" smtClean="0"/>
              <a:t>2017 </a:t>
            </a:r>
            <a:r>
              <a:rPr lang="uk-UA" sz="1800" b="1" dirty="0" smtClean="0"/>
              <a:t>р</a:t>
            </a:r>
            <a:r>
              <a:rPr lang="pl-PL" sz="1800" b="1" dirty="0" smtClean="0"/>
              <a:t>.</a:t>
            </a:r>
            <a:endParaRPr lang="pl-PL" sz="1800" b="1" dirty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/>
              <a:t>Ігор Срібняк</a:t>
            </a:r>
            <a:r>
              <a:rPr lang="pl-PL" dirty="0" smtClean="0"/>
              <a:t> (</a:t>
            </a:r>
            <a:r>
              <a:rPr lang="uk-UA" dirty="0" smtClean="0"/>
              <a:t>Київ</a:t>
            </a:r>
            <a:r>
              <a:rPr lang="pl-PL" dirty="0" smtClean="0"/>
              <a:t>)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Стажисти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(10):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/>
              <a:t>Марта </a:t>
            </a:r>
            <a:r>
              <a:rPr lang="uk-UA" dirty="0" err="1" smtClean="0"/>
              <a:t>Барна</a:t>
            </a:r>
            <a:r>
              <a:rPr lang="pl-PL" dirty="0" smtClean="0"/>
              <a:t> (</a:t>
            </a:r>
            <a:r>
              <a:rPr lang="uk-UA" dirty="0" smtClean="0"/>
              <a:t>Львів</a:t>
            </a:r>
            <a:r>
              <a:rPr lang="pl-PL" dirty="0" smtClean="0"/>
              <a:t>)</a:t>
            </a:r>
            <a:r>
              <a:rPr lang="uk-UA" dirty="0" smtClean="0"/>
              <a:t>,</a:t>
            </a:r>
            <a:r>
              <a:rPr lang="pl-PL" dirty="0" smtClean="0"/>
              <a:t> </a:t>
            </a:r>
            <a:r>
              <a:rPr lang="uk-UA" dirty="0" smtClean="0"/>
              <a:t>Євген </a:t>
            </a:r>
            <a:r>
              <a:rPr lang="uk-UA" dirty="0" err="1" smtClean="0"/>
              <a:t>Сінкевич</a:t>
            </a:r>
            <a:r>
              <a:rPr lang="pl-PL" dirty="0" smtClean="0"/>
              <a:t> (</a:t>
            </a:r>
            <a:r>
              <a:rPr lang="uk-UA" dirty="0" smtClean="0"/>
              <a:t>Миколаїв</a:t>
            </a:r>
            <a:r>
              <a:rPr lang="pl-PL" dirty="0" smtClean="0"/>
              <a:t>), </a:t>
            </a:r>
            <a:r>
              <a:rPr lang="uk-UA" dirty="0" smtClean="0"/>
              <a:t>Мирослав </a:t>
            </a:r>
            <a:r>
              <a:rPr lang="uk-UA" dirty="0" err="1" smtClean="0"/>
              <a:t>Трофимчук</a:t>
            </a:r>
            <a:r>
              <a:rPr lang="pl-PL" dirty="0" smtClean="0"/>
              <a:t> (</a:t>
            </a:r>
            <a:r>
              <a:rPr lang="uk-UA" dirty="0" smtClean="0"/>
              <a:t>Львів</a:t>
            </a:r>
            <a:r>
              <a:rPr lang="pl-PL" dirty="0" smtClean="0"/>
              <a:t>), </a:t>
            </a:r>
            <a:r>
              <a:rPr lang="uk-UA" dirty="0" smtClean="0"/>
              <a:t>Олег Савчук</a:t>
            </a:r>
            <a:r>
              <a:rPr lang="pl-PL" dirty="0" smtClean="0"/>
              <a:t> (</a:t>
            </a:r>
            <a:r>
              <a:rPr lang="uk-UA" dirty="0" smtClean="0"/>
              <a:t>Луцьк</a:t>
            </a:r>
            <a:r>
              <a:rPr lang="pl-PL" dirty="0" smtClean="0"/>
              <a:t>), </a:t>
            </a:r>
            <a:r>
              <a:rPr lang="uk-UA" dirty="0" smtClean="0"/>
              <a:t>Сергій </a:t>
            </a:r>
            <a:r>
              <a:rPr lang="uk-UA" dirty="0" err="1" smtClean="0"/>
              <a:t>Пакхоменко</a:t>
            </a:r>
            <a:r>
              <a:rPr lang="uk-UA" dirty="0" smtClean="0"/>
              <a:t> </a:t>
            </a:r>
            <a:r>
              <a:rPr lang="pl-PL" dirty="0" smtClean="0"/>
              <a:t>(</a:t>
            </a:r>
            <a:r>
              <a:rPr lang="uk-UA" dirty="0" smtClean="0"/>
              <a:t>Маріуполь</a:t>
            </a:r>
            <a:r>
              <a:rPr lang="pl-PL" dirty="0" smtClean="0"/>
              <a:t>), </a:t>
            </a:r>
            <a:r>
              <a:rPr lang="uk-UA" dirty="0" smtClean="0"/>
              <a:t>Юлія </a:t>
            </a:r>
            <a:r>
              <a:rPr lang="uk-UA" dirty="0" err="1" smtClean="0"/>
              <a:t>Тарасевич</a:t>
            </a:r>
            <a:r>
              <a:rPr lang="pl-PL" dirty="0" smtClean="0"/>
              <a:t> (</a:t>
            </a:r>
            <a:r>
              <a:rPr lang="uk-UA" dirty="0" smtClean="0"/>
              <a:t>Суми</a:t>
            </a:r>
            <a:r>
              <a:rPr lang="pl-PL" dirty="0" smtClean="0"/>
              <a:t>), </a:t>
            </a:r>
            <a:r>
              <a:rPr lang="uk-UA" dirty="0" smtClean="0"/>
              <a:t>Ірина Сливка</a:t>
            </a:r>
            <a:r>
              <a:rPr lang="pl-PL" dirty="0" smtClean="0"/>
              <a:t> (</a:t>
            </a:r>
            <a:r>
              <a:rPr lang="uk-UA" dirty="0" smtClean="0"/>
              <a:t>Львів</a:t>
            </a:r>
            <a:r>
              <a:rPr lang="pl-PL" dirty="0" smtClean="0"/>
              <a:t>), </a:t>
            </a:r>
            <a:r>
              <a:rPr lang="uk-UA" dirty="0" err="1" smtClean="0"/>
              <a:t>Константин</a:t>
            </a:r>
            <a:r>
              <a:rPr lang="uk-UA" dirty="0" smtClean="0"/>
              <a:t> Носов</a:t>
            </a:r>
            <a:r>
              <a:rPr lang="pl-PL" dirty="0" smtClean="0"/>
              <a:t> (</a:t>
            </a:r>
            <a:r>
              <a:rPr lang="uk-UA" dirty="0" smtClean="0"/>
              <a:t>Харків</a:t>
            </a:r>
            <a:r>
              <a:rPr lang="pl-PL" dirty="0" smtClean="0"/>
              <a:t>), </a:t>
            </a:r>
            <a:r>
              <a:rPr lang="uk-UA" dirty="0" smtClean="0"/>
              <a:t>Людмила </a:t>
            </a:r>
            <a:r>
              <a:rPr lang="uk-UA" dirty="0" err="1" smtClean="0"/>
              <a:t>Саванетс</a:t>
            </a:r>
            <a:r>
              <a:rPr lang="uk-UA" dirty="0" smtClean="0"/>
              <a:t> </a:t>
            </a:r>
            <a:r>
              <a:rPr lang="pl-PL" dirty="0" smtClean="0"/>
              <a:t>(</a:t>
            </a:r>
            <a:r>
              <a:rPr lang="uk-UA" dirty="0" smtClean="0"/>
              <a:t>Тернопіль</a:t>
            </a:r>
            <a:r>
              <a:rPr lang="pl-PL" dirty="0" smtClean="0"/>
              <a:t>), </a:t>
            </a:r>
            <a:r>
              <a:rPr lang="uk-UA" dirty="0" smtClean="0"/>
              <a:t>Любов </a:t>
            </a:r>
            <a:r>
              <a:rPr lang="uk-UA" dirty="0" err="1" smtClean="0"/>
              <a:t>Жванко</a:t>
            </a:r>
            <a:r>
              <a:rPr lang="pl-PL" dirty="0" smtClean="0"/>
              <a:t> (</a:t>
            </a:r>
            <a:r>
              <a:rPr lang="uk-UA" dirty="0" smtClean="0"/>
              <a:t>Харків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20484" name="Picture 4" descr="Znalezio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1554163"/>
            <a:ext cx="410686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Prostokąt 5"/>
          <p:cNvSpPr>
            <a:spLocks noChangeArrowheads="1"/>
          </p:cNvSpPr>
          <p:nvPr/>
        </p:nvSpPr>
        <p:spPr bwMode="auto">
          <a:xfrm>
            <a:off x="1598532" y="4281488"/>
            <a:ext cx="968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b="1" dirty="0" smtClean="0">
                <a:latin typeface="Rockwell"/>
              </a:rPr>
              <a:t>2016</a:t>
            </a:r>
            <a:r>
              <a:rPr lang="uk-UA" b="1" dirty="0" smtClean="0">
                <a:latin typeface="Rockwell"/>
              </a:rPr>
              <a:t> р.</a:t>
            </a:r>
            <a:endParaRPr lang="pl-PL" b="1" dirty="0">
              <a:latin typeface="Rockwell"/>
            </a:endParaRPr>
          </a:p>
        </p:txBody>
      </p:sp>
      <p:pic>
        <p:nvPicPr>
          <p:cNvPr id="20486" name="Obraz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313" y="3227388"/>
            <a:ext cx="38623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Prostokąt 8"/>
          <p:cNvSpPr>
            <a:spLocks noChangeArrowheads="1"/>
          </p:cNvSpPr>
          <p:nvPr/>
        </p:nvSpPr>
        <p:spPr bwMode="auto">
          <a:xfrm>
            <a:off x="5851445" y="5813425"/>
            <a:ext cx="968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b="1" dirty="0" smtClean="0">
                <a:latin typeface="Rockwell"/>
              </a:rPr>
              <a:t>2017</a:t>
            </a:r>
            <a:r>
              <a:rPr lang="uk-UA" b="1" dirty="0" smtClean="0">
                <a:latin typeface="Rockwell"/>
              </a:rPr>
              <a:t> р.</a:t>
            </a:r>
            <a:endParaRPr lang="pl-PL" b="1" dirty="0">
              <a:latin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93238" y="540913"/>
            <a:ext cx="3056801" cy="51740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800" b="1" dirty="0" smtClean="0"/>
              <a:t>201</a:t>
            </a:r>
            <a:r>
              <a:rPr lang="uk-UA" sz="1800" b="1" dirty="0" smtClean="0"/>
              <a:t>8</a:t>
            </a:r>
            <a:r>
              <a:rPr lang="pl-PL" sz="1800" b="1" dirty="0" smtClean="0"/>
              <a:t> </a:t>
            </a:r>
            <a:r>
              <a:rPr lang="uk-UA" sz="1800" b="1" dirty="0"/>
              <a:t>р</a:t>
            </a:r>
            <a:r>
              <a:rPr lang="pl-PL" sz="1800" b="1" dirty="0"/>
              <a:t>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/>
              <a:t>Ігор </a:t>
            </a:r>
            <a:r>
              <a:rPr lang="uk-UA" dirty="0" err="1" smtClean="0"/>
              <a:t>Ільюшин</a:t>
            </a:r>
            <a:r>
              <a:rPr lang="uk-UA" dirty="0" smtClean="0"/>
              <a:t> </a:t>
            </a:r>
            <a:r>
              <a:rPr lang="pl-PL" dirty="0" smtClean="0"/>
              <a:t>(</a:t>
            </a:r>
            <a:r>
              <a:rPr lang="uk-UA" dirty="0" smtClean="0"/>
              <a:t>Київ</a:t>
            </a:r>
            <a:r>
              <a:rPr lang="uk-UA" dirty="0"/>
              <a:t>)</a:t>
            </a:r>
            <a:endParaRPr lang="pl-PL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Стажисти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/>
              <a:t>Наталія Антонюк, Оксана </a:t>
            </a:r>
            <a:r>
              <a:rPr lang="uk-UA" dirty="0" err="1"/>
              <a:t>Бучко</a:t>
            </a:r>
            <a:r>
              <a:rPr lang="uk-UA" dirty="0"/>
              <a:t>, Леся Дорош, Алла Горюшкіна, Любов </a:t>
            </a:r>
            <a:r>
              <a:rPr lang="uk-UA" dirty="0" err="1"/>
              <a:t>Галків</a:t>
            </a:r>
            <a:r>
              <a:rPr lang="uk-UA" dirty="0"/>
              <a:t>, Олександра </a:t>
            </a:r>
            <a:r>
              <a:rPr lang="uk-UA" dirty="0" err="1"/>
              <a:t>Логунова</a:t>
            </a:r>
            <a:r>
              <a:rPr lang="uk-UA" dirty="0"/>
              <a:t>, Андрій </a:t>
            </a:r>
            <a:r>
              <a:rPr lang="uk-UA" dirty="0" err="1"/>
              <a:t>Лучаківський</a:t>
            </a:r>
            <a:r>
              <a:rPr lang="uk-UA" dirty="0"/>
              <a:t>, Оксана </a:t>
            </a:r>
            <a:r>
              <a:rPr lang="uk-UA" dirty="0" err="1"/>
              <a:t>Полінкевич</a:t>
            </a:r>
            <a:r>
              <a:rPr lang="uk-UA" dirty="0"/>
              <a:t>, Ігор Столярчук, Ірина </a:t>
            </a:r>
            <a:r>
              <a:rPr lang="uk-UA" dirty="0" err="1"/>
              <a:t>Сулим</a:t>
            </a:r>
            <a:r>
              <a:rPr lang="uk-UA" dirty="0"/>
              <a:t>, Віталій Третяк, Ярина Турчин, Віталій Василишин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6" name="Picture 2" descr="buchko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0" y="430150"/>
            <a:ext cx="7508383" cy="6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42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8395</TotalTime>
  <Words>658</Words>
  <Application>Microsoft Office PowerPoint</Application>
  <PresentationFormat>Широкоэкранный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Drewniana czcionka</vt:lpstr>
      <vt:lpstr>Презентация PowerPoint</vt:lpstr>
      <vt:lpstr>НАГОРОДА ІМ. ІВАНА ВИГОВСЬКОГО  СТИПЕНДІАЛЬНА ПРОГРАМА ДЛЯ ГРОМАДЯН УКРАЇНИ</vt:lpstr>
      <vt:lpstr>НАГОРОДА ІМ. ІВАНА ВИГОВСЬКОГО  СТИПЕНДІАЛЬНА ПРОГРАМА ДЛЯ ГРОМАДЯН УКРАЇНИ</vt:lpstr>
      <vt:lpstr>НАГОРОДА ІМ. ІВАНА ВИГОВСЬКОГО  СТИПЕНДІАЛЬНА ПРОГРАМА ДЛЯ ГРОМАДЯН УКРАЇНИ</vt:lpstr>
      <vt:lpstr>НАГОРОДА ІМ. ІВАНА ВИГОВСЬКОГО ЗАГАЛЬНА ІНФОРМАЦІЯ</vt:lpstr>
      <vt:lpstr>НАГОРОДА ІМ. ІВАНА ВИГОВСЬКОГО ЗАГАЛЬНА ІНФОРМАЦІЯ</vt:lpstr>
      <vt:lpstr>НАГОРОДА ІМ. ІВАНА ВИГОВСЬКОГО лауреати</vt:lpstr>
      <vt:lpstr> </vt:lpstr>
      <vt:lpstr>Презентация PowerPoint</vt:lpstr>
      <vt:lpstr>СТУДІУМ СХІДНОЇ ЄВРОПИ ВАРШАВСЬКОГО УНІВЕРСИТЕТУ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Studium Europy Wschodniej Uniwersytetu Warszawskiego</dc:title>
  <dc:creator>Anton Saifullayeu</dc:creator>
  <cp:lastModifiedBy>Olexandra Zviagina</cp:lastModifiedBy>
  <cp:revision>155</cp:revision>
  <dcterms:created xsi:type="dcterms:W3CDTF">2014-11-03T12:55:14Z</dcterms:created>
  <dcterms:modified xsi:type="dcterms:W3CDTF">2019-05-10T14:11:35Z</dcterms:modified>
</cp:coreProperties>
</file>