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9" r:id="rId2"/>
  </p:sldMasterIdLst>
  <p:notesMasterIdLst>
    <p:notesMasterId r:id="rId48"/>
  </p:notesMasterIdLst>
  <p:sldIdLst>
    <p:sldId id="322" r:id="rId3"/>
    <p:sldId id="326" r:id="rId4"/>
    <p:sldId id="327" r:id="rId5"/>
    <p:sldId id="342" r:id="rId6"/>
    <p:sldId id="320" r:id="rId7"/>
    <p:sldId id="328" r:id="rId8"/>
    <p:sldId id="355" r:id="rId9"/>
    <p:sldId id="329" r:id="rId10"/>
    <p:sldId id="305" r:id="rId11"/>
    <p:sldId id="349" r:id="rId12"/>
    <p:sldId id="343" r:id="rId13"/>
    <p:sldId id="345" r:id="rId14"/>
    <p:sldId id="346" r:id="rId15"/>
    <p:sldId id="330" r:id="rId16"/>
    <p:sldId id="331" r:id="rId17"/>
    <p:sldId id="332" r:id="rId18"/>
    <p:sldId id="353" r:id="rId19"/>
    <p:sldId id="354" r:id="rId20"/>
    <p:sldId id="325" r:id="rId21"/>
    <p:sldId id="351" r:id="rId22"/>
    <p:sldId id="334" r:id="rId23"/>
    <p:sldId id="352" r:id="rId24"/>
    <p:sldId id="335" r:id="rId25"/>
    <p:sldId id="336" r:id="rId26"/>
    <p:sldId id="340" r:id="rId27"/>
    <p:sldId id="337" r:id="rId28"/>
    <p:sldId id="338" r:id="rId29"/>
    <p:sldId id="369" r:id="rId30"/>
    <p:sldId id="339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4" r:id="rId39"/>
    <p:sldId id="365" r:id="rId40"/>
    <p:sldId id="366" r:id="rId41"/>
    <p:sldId id="367" r:id="rId42"/>
    <p:sldId id="315" r:id="rId43"/>
    <p:sldId id="373" r:id="rId44"/>
    <p:sldId id="375" r:id="rId45"/>
    <p:sldId id="372" r:id="rId46"/>
    <p:sldId id="368" r:id="rId4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DCA37"/>
    <a:srgbClr val="FBBA00"/>
    <a:srgbClr val="FFCC66"/>
    <a:srgbClr val="FD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94628" autoAdjust="0"/>
  </p:normalViewPr>
  <p:slideViewPr>
    <p:cSldViewPr>
      <p:cViewPr varScale="1">
        <p:scale>
          <a:sx n="132" d="100"/>
          <a:sy n="132" d="100"/>
        </p:scale>
        <p:origin x="1649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ynka\Desktop\Report%20MON_2018\Report_M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ynka\Documents\Halynka_Docum\documents%20naukovyj\Documents_prorector\Reports%20MON\Report%20MON_2018\Report_M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ynka\Documents\Halynka_Docum\documents%20naukovyj\Documents_prorector\Reports%20MON\Report%20MON_2018\Report_M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ynka\Desktop\Report%20MON_2018\Report_M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Halynka_documents\documents%20naukovyj\Documents_prorector\Reports%20MON\Report%20MON_2018\Report_M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ynka\Documents\Halynka_Docum\documents%20naukovyj\Documents_prorector\Reports%20MON\Report_M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ynka\Desktop\Report%20MON_2018\Report_M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Halynka_documents\documents%20naukovyj\Documents_prorector\Reports%20MON\Report%20MON_2018\Report_M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lynka\Documents\Halynka_Docum\documents%20naukovyj\Documents_prorector\Reports%20MON\Report%20MON%202019\Report_MON_2019\Report_M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128438327917096E-2"/>
          <c:y val="7.1606649101609174E-2"/>
          <c:w val="0.88236351835974303"/>
          <c:h val="0.746152079961178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262467191601048E-2"/>
          <c:y val="0.86110637212015162"/>
          <c:w val="0.98673753280839893"/>
          <c:h val="0.11111585010207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777777777777778E-2"/>
          <c:y val="5.0925925925925923E-2"/>
          <c:w val="0.91666666666666652"/>
          <c:h val="0.7737263050452026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C8C-49DC-BB90-9EEC78C3625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C8C-49DC-BB90-9EEC78C362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C8C-49DC-BB90-9EEC78C36254}"/>
              </c:ext>
            </c:extLst>
          </c:dPt>
          <c:dLbls>
            <c:dLbl>
              <c:idx val="1"/>
              <c:layout>
                <c:manualLayout>
                  <c:x val="-5.0357611548556428E-3"/>
                  <c:y val="-4.142206182560513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C8C-49DC-BB90-9EEC78C36254}"/>
                </c:ext>
              </c:extLst>
            </c:dLbl>
            <c:dLbl>
              <c:idx val="2"/>
              <c:layout>
                <c:manualLayout>
                  <c:x val="-3.0011357671200192E-2"/>
                  <c:y val="-4.410093475157710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C8C-49DC-BB90-9EEC78C362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Sheet1!$C$31:$C$33</c:f>
              <c:strCache>
                <c:ptCount val="3"/>
                <c:pt idx="0">
                  <c:v>Наук.-пед. працівники без ступеня</c:v>
                </c:pt>
                <c:pt idx="1">
                  <c:v>Доктори наук</c:v>
                </c:pt>
                <c:pt idx="2">
                  <c:v>кандидати наук</c:v>
                </c:pt>
              </c:strCache>
            </c:strRef>
          </c:cat>
          <c:val>
            <c:numRef>
              <c:f>Sheet1!$E$31:$E$33</c:f>
              <c:numCache>
                <c:formatCode>General</c:formatCode>
                <c:ptCount val="3"/>
                <c:pt idx="0">
                  <c:v>45</c:v>
                </c:pt>
                <c:pt idx="1">
                  <c:v>59</c:v>
                </c:pt>
                <c:pt idx="2">
                  <c:v>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8C-49DC-BB90-9EEC78C36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604595478196801"/>
          <c:w val="0.9903709536307963"/>
          <c:h val="0.21617626744025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+mj-lt"/>
        </a:defRPr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71305082591172"/>
          <c:y val="5.6095320490569367E-2"/>
          <c:w val="0.81953018372703423"/>
          <c:h val="0.65583306372057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Sheet1!$C$14</c:f>
              <c:strCache>
                <c:ptCount val="1"/>
                <c:pt idx="0">
                  <c:v>Чисельність  штатних науково-педагогічних працівників у ЗВО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1">
                    <a:alpha val="57000"/>
                    <a:lumMod val="67000"/>
                    <a:lumOff val="33000"/>
                  </a:schemeClr>
                </a:gs>
                <a:gs pos="95000">
                  <a:srgbClr val="002060"/>
                </a:gs>
                <a:gs pos="13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solidFill>
                <a:srgbClr val="00206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3000">
                    <a:schemeClr val="accent1">
                      <a:alpha val="57000"/>
                      <a:lumMod val="67000"/>
                      <a:lumOff val="33000"/>
                    </a:schemeClr>
                  </a:gs>
                  <a:gs pos="95000">
                    <a:srgbClr val="002060"/>
                  </a:gs>
                  <a:gs pos="13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5875"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4C-4990-8701-CF4A4C98FDBB}"/>
              </c:ext>
            </c:extLst>
          </c:dPt>
          <c:cat>
            <c:numRef>
              <c:f>Sheet1!$F$3:$I$3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Sheet1!$F$14:$I$14</c:f>
              <c:numCache>
                <c:formatCode>General</c:formatCode>
                <c:ptCount val="4"/>
                <c:pt idx="0">
                  <c:v>469</c:v>
                </c:pt>
                <c:pt idx="1">
                  <c:v>455</c:v>
                </c:pt>
                <c:pt idx="2">
                  <c:v>432</c:v>
                </c:pt>
                <c:pt idx="3">
                  <c:v>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4C-4990-8701-CF4A4C98F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47851216"/>
        <c:axId val="447853568"/>
      </c:barChart>
      <c:lineChart>
        <c:grouping val="standard"/>
        <c:varyColors val="0"/>
        <c:ser>
          <c:idx val="1"/>
          <c:order val="1"/>
          <c:tx>
            <c:strRef>
              <c:f>Sheet1!$C$17</c:f>
              <c:strCache>
                <c:ptCount val="1"/>
                <c:pt idx="0">
                  <c:v>Частка працівників з науковим ступенем</c:v>
                </c:pt>
              </c:strCache>
            </c:strRef>
          </c:tx>
          <c:spPr>
            <a:ln w="28575" cap="rnd">
              <a:solidFill>
                <a:srgbClr val="9A251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923076923076926E-2"/>
                  <c:y val="3.4976089574040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74C-4990-8701-CF4A4C98FDBB}"/>
                </c:ext>
              </c:extLst>
            </c:dLbl>
            <c:dLbl>
              <c:idx val="1"/>
              <c:layout>
                <c:manualLayout>
                  <c:x val="2.5641025641025699E-2"/>
                  <c:y val="6.99521791480816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74C-4990-8701-CF4A4C98FDBB}"/>
                </c:ext>
              </c:extLst>
            </c:dLbl>
            <c:dLbl>
              <c:idx val="2"/>
              <c:layout>
                <c:manualLayout>
                  <c:x val="-6.4102564102564097E-2"/>
                  <c:y val="-6.9952179148081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74C-4990-8701-CF4A4C98FDBB}"/>
                </c:ext>
              </c:extLst>
            </c:dLbl>
            <c:dLbl>
              <c:idx val="3"/>
              <c:layout>
                <c:manualLayout>
                  <c:x val="-3.8461538461538464E-2"/>
                  <c:y val="-3.14784806166367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74C-4990-8701-CF4A4C98FD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Sheet1!$F$17:$I$17</c:f>
              <c:numCache>
                <c:formatCode>0.00%</c:formatCode>
                <c:ptCount val="4"/>
                <c:pt idx="0" formatCode="0%">
                  <c:v>0.83368869936034118</c:v>
                </c:pt>
                <c:pt idx="1">
                  <c:v>0.878</c:v>
                </c:pt>
                <c:pt idx="2">
                  <c:v>0.89800000000000002</c:v>
                </c:pt>
                <c:pt idx="3">
                  <c:v>0.89600000000000002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4C-4990-8701-CF4A4C98F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7857096"/>
        <c:axId val="447854744"/>
      </c:lineChart>
      <c:catAx>
        <c:axId val="44785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447853568"/>
        <c:crosses val="autoZero"/>
        <c:auto val="1"/>
        <c:lblAlgn val="ctr"/>
        <c:lblOffset val="100"/>
        <c:noMultiLvlLbl val="0"/>
      </c:catAx>
      <c:valAx>
        <c:axId val="44785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447851216"/>
        <c:crosses val="autoZero"/>
        <c:crossBetween val="between"/>
      </c:valAx>
      <c:valAx>
        <c:axId val="44785474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  <c:crossAx val="447857096"/>
        <c:crosses val="max"/>
        <c:crossBetween val="between"/>
      </c:valAx>
      <c:catAx>
        <c:axId val="447857096"/>
        <c:scaling>
          <c:orientation val="minMax"/>
        </c:scaling>
        <c:delete val="1"/>
        <c:axPos val="b"/>
        <c:majorTickMark val="out"/>
        <c:minorTickMark val="none"/>
        <c:tickLblPos val="nextTo"/>
        <c:crossAx val="447854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700247397305003E-2"/>
          <c:y val="0.78999226670397449"/>
          <c:w val="0.93988260014506753"/>
          <c:h val="0.199152752425467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128438327917096E-2"/>
          <c:y val="7.1606649101609174E-2"/>
          <c:w val="0.88236351835974303"/>
          <c:h val="0.746152079961178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262467191601048E-2"/>
          <c:y val="0.86110637212015162"/>
          <c:w val="0.98673753280839893"/>
          <c:h val="0.11111585010207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267523898962163E-2"/>
          <c:y val="5.7693478922869447E-2"/>
          <c:w val="0.90680440174336008"/>
          <c:h val="0.5167326459883122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B64-4FAF-B760-539D3667A5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B64-4FAF-B760-539D3667A5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B64-4FAF-B760-539D3667A5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B64-4FAF-B760-539D3667A5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B64-4FAF-B760-539D3667A5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B64-4FAF-B760-539D3667A5C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B64-4FAF-B760-539D3667A5C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B64-4FAF-B760-539D3667A5C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B64-4FAF-B760-539D3667A5CE}"/>
              </c:ext>
            </c:extLst>
          </c:dPt>
          <c:dLbls>
            <c:dLbl>
              <c:idx val="0"/>
              <c:layout>
                <c:manualLayout>
                  <c:x val="-3.5043367285511329E-2"/>
                  <c:y val="-1.6712344658575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64-4FAF-B760-539D3667A5CE}"/>
                </c:ext>
              </c:extLst>
            </c:dLbl>
            <c:dLbl>
              <c:idx val="4"/>
              <c:layout>
                <c:manualLayout>
                  <c:x val="3.0649040429579239E-2"/>
                  <c:y val="-6.0462870318005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B64-4FAF-B760-539D3667A5CE}"/>
                </c:ext>
              </c:extLst>
            </c:dLbl>
            <c:dLbl>
              <c:idx val="5"/>
              <c:layout>
                <c:manualLayout>
                  <c:x val="7.0132871005803177E-2"/>
                  <c:y val="2.0925160598019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B64-4FAF-B760-539D3667A5CE}"/>
                </c:ext>
              </c:extLst>
            </c:dLbl>
            <c:dLbl>
              <c:idx val="6"/>
              <c:layout>
                <c:manualLayout>
                  <c:x val="-3.2723253629993496E-2"/>
                  <c:y val="2.1945737445802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B64-4FAF-B760-539D3667A5CE}"/>
                </c:ext>
              </c:extLst>
            </c:dLbl>
            <c:dLbl>
              <c:idx val="7"/>
              <c:layout>
                <c:manualLayout>
                  <c:x val="-2.6129885140504204E-2"/>
                  <c:y val="-5.1546236278476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B64-4FAF-B760-539D3667A5CE}"/>
                </c:ext>
              </c:extLst>
            </c:dLbl>
            <c:dLbl>
              <c:idx val="8"/>
              <c:layout>
                <c:manualLayout>
                  <c:x val="2.2735437886777916E-2"/>
                  <c:y val="-4.6560809733037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B64-4FAF-B760-539D3667A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'Іноземні студенти'!$B$4:$B$12</c:f>
              <c:strCache>
                <c:ptCount val="9"/>
                <c:pt idx="0">
                  <c:v>Підготовче відділення</c:v>
                </c:pt>
                <c:pt idx="1">
                  <c:v>014 Англ. мова та літ. (Б)</c:v>
                </c:pt>
                <c:pt idx="2">
                  <c:v>013 Початкова освіта (Б)</c:v>
                </c:pt>
                <c:pt idx="3">
                  <c:v>053 Психологія(Б)</c:v>
                </c:pt>
                <c:pt idx="4">
                  <c:v>025 Музичне мистецтво (М)</c:v>
                </c:pt>
                <c:pt idx="5">
                  <c:v>016 Спеціальна освіта (М)</c:v>
                </c:pt>
                <c:pt idx="6">
                  <c:v>073 Менеджмент (М)</c:v>
                </c:pt>
                <c:pt idx="7">
                  <c:v>053 Психологія (М)</c:v>
                </c:pt>
                <c:pt idx="8">
                  <c:v>011 Науки про освіту (PhD)</c:v>
                </c:pt>
              </c:strCache>
            </c:strRef>
          </c:cat>
          <c:val>
            <c:numRef>
              <c:f>'Іноземні студенти'!$C$17:$C$25</c:f>
              <c:numCache>
                <c:formatCode>General</c:formatCode>
                <c:ptCount val="9"/>
                <c:pt idx="0">
                  <c:v>28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17</c:v>
                </c:pt>
                <c:pt idx="5">
                  <c:v>8</c:v>
                </c:pt>
                <c:pt idx="6">
                  <c:v>7</c:v>
                </c:pt>
                <c:pt idx="7">
                  <c:v>3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B64-4FAF-B760-539D3667A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128438327917096E-2"/>
          <c:y val="7.1606649101609174E-2"/>
          <c:w val="0.88236351835974303"/>
          <c:h val="0.746152079961178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262467191601048E-2"/>
          <c:y val="0.86110637212015162"/>
          <c:w val="0.98673753280839893"/>
          <c:h val="0.11111585010207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rgbClr val="0000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610755933989259E-2"/>
          <c:y val="9.5538075495426644E-2"/>
          <c:w val="0.82195630609464954"/>
          <c:h val="0.7711657298986328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741-4B66-A07A-006A4CB7AA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741-4B66-A07A-006A4CB7AA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741-4B66-A07A-006A4CB7AAB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741-4B66-A07A-006A4CB7AAB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741-4B66-A07A-006A4CB7AAB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70C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741-4B66-A07A-006A4CB7AA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Sheet1!$C$53:$C$55</c:f>
              <c:strCache>
                <c:ptCount val="3"/>
                <c:pt idx="0">
                  <c:v>Ukraine</c:v>
                </c:pt>
                <c:pt idx="1">
                  <c:v>Greece</c:v>
                </c:pt>
                <c:pt idx="2">
                  <c:v>Israel</c:v>
                </c:pt>
              </c:strCache>
            </c:strRef>
          </c:cat>
          <c:val>
            <c:numRef>
              <c:f>Sheet1!$D$53:$D$55</c:f>
              <c:numCache>
                <c:formatCode>General</c:formatCode>
                <c:ptCount val="3"/>
                <c:pt idx="0">
                  <c:v>67</c:v>
                </c:pt>
                <c:pt idx="1">
                  <c:v>16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41-4B66-A07A-006A4CB7AAB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EC2EB-ED5E-447D-84F2-5DA35B22BDC2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1BA36-9907-4595-BD76-27E039750A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42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1BA36-9907-4595-BD76-27E039750A72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45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F4F30B-D52C-47C9-B821-D2DF6D4485F4}" type="slidenum">
              <a:t>21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3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F4F30B-D52C-47C9-B821-D2DF6D4485F4}" type="slidenum">
              <a:t>22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9144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570680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C52B6D-34FB-4FDE-831C-0BC7BB7E8FCC}"/>
              </a:ext>
            </a:extLst>
          </p:cNvPr>
          <p:cNvGrpSpPr/>
          <p:nvPr userDrawn="1"/>
        </p:nvGrpSpPr>
        <p:grpSpPr>
          <a:xfrm>
            <a:off x="0" y="5728740"/>
            <a:ext cx="9144000" cy="723192"/>
            <a:chOff x="0" y="5808144"/>
            <a:chExt cx="12192000" cy="72319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8273629-03F8-49F1-A322-60F40F3A5D5C}"/>
                </a:ext>
              </a:extLst>
            </p:cNvPr>
            <p:cNvSpPr/>
            <p:nvPr/>
          </p:nvSpPr>
          <p:spPr>
            <a:xfrm>
              <a:off x="7651033" y="5808144"/>
              <a:ext cx="4540967" cy="723192"/>
            </a:xfrm>
            <a:custGeom>
              <a:avLst/>
              <a:gdLst>
                <a:gd name="connsiteX0" fmla="*/ 2320655 w 4540967"/>
                <a:gd name="connsiteY0" fmla="*/ 0 h 723192"/>
                <a:gd name="connsiteX1" fmla="*/ 2481565 w 4540967"/>
                <a:gd name="connsiteY1" fmla="*/ 57012 h 723192"/>
                <a:gd name="connsiteX2" fmla="*/ 2540708 w 4540967"/>
                <a:gd name="connsiteY2" fmla="*/ 199540 h 723192"/>
                <a:gd name="connsiteX3" fmla="*/ 2522858 w 4540967"/>
                <a:gd name="connsiteY3" fmla="*/ 283991 h 723192"/>
                <a:gd name="connsiteX4" fmla="*/ 2477836 w 4540967"/>
                <a:gd name="connsiteY4" fmla="*/ 348728 h 723192"/>
                <a:gd name="connsiteX5" fmla="*/ 2386458 w 4540967"/>
                <a:gd name="connsiteY5" fmla="*/ 420658 h 723192"/>
                <a:gd name="connsiteX6" fmla="*/ 2268440 w 4540967"/>
                <a:gd name="connsiteY6" fmla="*/ 526955 h 723192"/>
                <a:gd name="connsiteX7" fmla="*/ 2244463 w 4540967"/>
                <a:gd name="connsiteY7" fmla="*/ 578371 h 723192"/>
                <a:gd name="connsiteX8" fmla="*/ 2411501 w 4540967"/>
                <a:gd name="connsiteY8" fmla="*/ 578371 h 723192"/>
                <a:gd name="connsiteX9" fmla="*/ 2411501 w 4540967"/>
                <a:gd name="connsiteY9" fmla="*/ 522692 h 723192"/>
                <a:gd name="connsiteX10" fmla="*/ 2443469 w 4540967"/>
                <a:gd name="connsiteY10" fmla="*/ 490723 h 723192"/>
                <a:gd name="connsiteX11" fmla="*/ 2515932 w 4540967"/>
                <a:gd name="connsiteY11" fmla="*/ 490723 h 723192"/>
                <a:gd name="connsiteX12" fmla="*/ 2533248 w 4540967"/>
                <a:gd name="connsiteY12" fmla="*/ 495785 h 723192"/>
                <a:gd name="connsiteX13" fmla="*/ 2546303 w 4540967"/>
                <a:gd name="connsiteY13" fmla="*/ 520294 h 723192"/>
                <a:gd name="connsiteX14" fmla="*/ 2545503 w 4540967"/>
                <a:gd name="connsiteY14" fmla="*/ 670015 h 723192"/>
                <a:gd name="connsiteX15" fmla="*/ 2545770 w 4540967"/>
                <a:gd name="connsiteY15" fmla="*/ 679073 h 723192"/>
                <a:gd name="connsiteX16" fmla="*/ 2554029 w 4540967"/>
                <a:gd name="connsiteY16" fmla="*/ 687332 h 723192"/>
                <a:gd name="connsiteX17" fmla="*/ 2685367 w 4540967"/>
                <a:gd name="connsiteY17" fmla="*/ 689196 h 723192"/>
                <a:gd name="connsiteX18" fmla="*/ 2755432 w 4540967"/>
                <a:gd name="connsiteY18" fmla="*/ 690262 h 723192"/>
                <a:gd name="connsiteX19" fmla="*/ 2686433 w 4540967"/>
                <a:gd name="connsiteY19" fmla="*/ 626857 h 723192"/>
                <a:gd name="connsiteX20" fmla="*/ 2624892 w 4540967"/>
                <a:gd name="connsiteY20" fmla="*/ 361249 h 723192"/>
                <a:gd name="connsiteX21" fmla="*/ 2684834 w 4540967"/>
                <a:gd name="connsiteY21" fmla="*/ 97772 h 723192"/>
                <a:gd name="connsiteX22" fmla="*/ 2869188 w 4540967"/>
                <a:gd name="connsiteY22" fmla="*/ 0 h 723192"/>
                <a:gd name="connsiteX23" fmla="*/ 3054075 w 4540967"/>
                <a:gd name="connsiteY23" fmla="*/ 96440 h 723192"/>
                <a:gd name="connsiteX24" fmla="*/ 3114283 w 4540967"/>
                <a:gd name="connsiteY24" fmla="*/ 360450 h 723192"/>
                <a:gd name="connsiteX25" fmla="*/ 3052477 w 4540967"/>
                <a:gd name="connsiteY25" fmla="*/ 626325 h 723192"/>
                <a:gd name="connsiteX26" fmla="*/ 2981879 w 4540967"/>
                <a:gd name="connsiteY26" fmla="*/ 693992 h 723192"/>
                <a:gd name="connsiteX27" fmla="*/ 3045017 w 4540967"/>
                <a:gd name="connsiteY27" fmla="*/ 693992 h 723192"/>
                <a:gd name="connsiteX28" fmla="*/ 3232834 w 4540967"/>
                <a:gd name="connsiteY28" fmla="*/ 695590 h 723192"/>
                <a:gd name="connsiteX29" fmla="*/ 3240027 w 4540967"/>
                <a:gd name="connsiteY29" fmla="*/ 692660 h 723192"/>
                <a:gd name="connsiteX30" fmla="*/ 3242958 w 4540967"/>
                <a:gd name="connsiteY30" fmla="*/ 685467 h 723192"/>
                <a:gd name="connsiteX31" fmla="*/ 3242958 w 4540967"/>
                <a:gd name="connsiteY31" fmla="*/ 615402 h 723192"/>
                <a:gd name="connsiteX32" fmla="*/ 3280255 w 4540967"/>
                <a:gd name="connsiteY32" fmla="*/ 578104 h 723192"/>
                <a:gd name="connsiteX33" fmla="*/ 3323413 w 4540967"/>
                <a:gd name="connsiteY33" fmla="*/ 578104 h 723192"/>
                <a:gd name="connsiteX34" fmla="*/ 3336201 w 4540967"/>
                <a:gd name="connsiteY34" fmla="*/ 565317 h 723192"/>
                <a:gd name="connsiteX35" fmla="*/ 3336201 w 4540967"/>
                <a:gd name="connsiteY35" fmla="*/ 151586 h 723192"/>
                <a:gd name="connsiteX36" fmla="*/ 3331139 w 4540967"/>
                <a:gd name="connsiteY36" fmla="*/ 146524 h 723192"/>
                <a:gd name="connsiteX37" fmla="*/ 3272263 w 4540967"/>
                <a:gd name="connsiteY37" fmla="*/ 146524 h 723192"/>
                <a:gd name="connsiteX38" fmla="*/ 3237097 w 4540967"/>
                <a:gd name="connsiteY38" fmla="*/ 111359 h 723192"/>
                <a:gd name="connsiteX39" fmla="*/ 3237097 w 4540967"/>
                <a:gd name="connsiteY39" fmla="*/ 51151 h 723192"/>
                <a:gd name="connsiteX40" fmla="*/ 3276792 w 4540967"/>
                <a:gd name="connsiteY40" fmla="*/ 11456 h 723192"/>
                <a:gd name="connsiteX41" fmla="*/ 3471802 w 4540967"/>
                <a:gd name="connsiteY41" fmla="*/ 11456 h 723192"/>
                <a:gd name="connsiteX42" fmla="*/ 3511230 w 4540967"/>
                <a:gd name="connsiteY42" fmla="*/ 50884 h 723192"/>
                <a:gd name="connsiteX43" fmla="*/ 3511230 w 4540967"/>
                <a:gd name="connsiteY43" fmla="*/ 572776 h 723192"/>
                <a:gd name="connsiteX44" fmla="*/ 3516558 w 4540967"/>
                <a:gd name="connsiteY44" fmla="*/ 578104 h 723192"/>
                <a:gd name="connsiteX45" fmla="*/ 3570106 w 4540967"/>
                <a:gd name="connsiteY45" fmla="*/ 578104 h 723192"/>
                <a:gd name="connsiteX46" fmla="*/ 3599677 w 4540967"/>
                <a:gd name="connsiteY46" fmla="*/ 607676 h 723192"/>
                <a:gd name="connsiteX47" fmla="*/ 3599677 w 4540967"/>
                <a:gd name="connsiteY47" fmla="*/ 689463 h 723192"/>
                <a:gd name="connsiteX48" fmla="*/ 3606604 w 4540967"/>
                <a:gd name="connsiteY48" fmla="*/ 695856 h 723192"/>
                <a:gd name="connsiteX49" fmla="*/ 3741939 w 4540967"/>
                <a:gd name="connsiteY49" fmla="*/ 695856 h 723192"/>
                <a:gd name="connsiteX50" fmla="*/ 3755259 w 4540967"/>
                <a:gd name="connsiteY50" fmla="*/ 682802 h 723192"/>
                <a:gd name="connsiteX51" fmla="*/ 3756059 w 4540967"/>
                <a:gd name="connsiteY51" fmla="*/ 628189 h 723192"/>
                <a:gd name="connsiteX52" fmla="*/ 3795487 w 4540967"/>
                <a:gd name="connsiteY52" fmla="*/ 589294 h 723192"/>
                <a:gd name="connsiteX53" fmla="*/ 3918834 w 4540967"/>
                <a:gd name="connsiteY53" fmla="*/ 589294 h 723192"/>
                <a:gd name="connsiteX54" fmla="*/ 3939880 w 4540967"/>
                <a:gd name="connsiteY54" fmla="*/ 588761 h 723192"/>
                <a:gd name="connsiteX55" fmla="*/ 4026995 w 4540967"/>
                <a:gd name="connsiteY55" fmla="*/ 436909 h 723192"/>
                <a:gd name="connsiteX56" fmla="*/ 3916969 w 4540967"/>
                <a:gd name="connsiteY56" fmla="*/ 465681 h 723192"/>
                <a:gd name="connsiteX57" fmla="*/ 3778970 w 4540967"/>
                <a:gd name="connsiteY57" fmla="*/ 404940 h 723192"/>
                <a:gd name="connsiteX58" fmla="*/ 3722225 w 4540967"/>
                <a:gd name="connsiteY58" fmla="*/ 241366 h 723192"/>
                <a:gd name="connsiteX59" fmla="*/ 3782699 w 4540967"/>
                <a:gd name="connsiteY59" fmla="*/ 69000 h 723192"/>
                <a:gd name="connsiteX60" fmla="*/ 3951602 w 4540967"/>
                <a:gd name="connsiteY60" fmla="*/ 0 h 723192"/>
                <a:gd name="connsiteX61" fmla="*/ 4136755 w 4540967"/>
                <a:gd name="connsiteY61" fmla="*/ 85517 h 723192"/>
                <a:gd name="connsiteX62" fmla="*/ 4200693 w 4540967"/>
                <a:gd name="connsiteY62" fmla="*/ 359650 h 723192"/>
                <a:gd name="connsiteX63" fmla="*/ 4060029 w 4540967"/>
                <a:gd name="connsiteY63" fmla="*/ 695590 h 723192"/>
                <a:gd name="connsiteX64" fmla="*/ 4140751 w 4540967"/>
                <a:gd name="connsiteY64" fmla="*/ 695856 h 723192"/>
                <a:gd name="connsiteX65" fmla="*/ 4540967 w 4540967"/>
                <a:gd name="connsiteY65" fmla="*/ 695856 h 723192"/>
                <a:gd name="connsiteX66" fmla="*/ 4540967 w 4540967"/>
                <a:gd name="connsiteY66" fmla="*/ 723192 h 723192"/>
                <a:gd name="connsiteX67" fmla="*/ 4140751 w 4540967"/>
                <a:gd name="connsiteY67" fmla="*/ 722497 h 723192"/>
                <a:gd name="connsiteX68" fmla="*/ 3949737 w 4540967"/>
                <a:gd name="connsiteY68" fmla="*/ 721698 h 723192"/>
                <a:gd name="connsiteX69" fmla="*/ 3949737 w 4540967"/>
                <a:gd name="connsiteY69" fmla="*/ 695324 h 723192"/>
                <a:gd name="connsiteX70" fmla="*/ 4114377 w 4540967"/>
                <a:gd name="connsiteY70" fmla="*/ 613803 h 723192"/>
                <a:gd name="connsiteX71" fmla="*/ 4174052 w 4540967"/>
                <a:gd name="connsiteY71" fmla="*/ 359917 h 723192"/>
                <a:gd name="connsiteX72" fmla="*/ 4115709 w 4540967"/>
                <a:gd name="connsiteY72" fmla="*/ 102035 h 723192"/>
                <a:gd name="connsiteX73" fmla="*/ 3951602 w 4540967"/>
                <a:gd name="connsiteY73" fmla="*/ 26907 h 723192"/>
                <a:gd name="connsiteX74" fmla="*/ 3802414 w 4540967"/>
                <a:gd name="connsiteY74" fmla="*/ 86849 h 723192"/>
                <a:gd name="connsiteX75" fmla="*/ 3748599 w 4540967"/>
                <a:gd name="connsiteY75" fmla="*/ 241366 h 723192"/>
                <a:gd name="connsiteX76" fmla="*/ 3798151 w 4540967"/>
                <a:gd name="connsiteY76" fmla="*/ 386824 h 723192"/>
                <a:gd name="connsiteX77" fmla="*/ 3916702 w 4540967"/>
                <a:gd name="connsiteY77" fmla="*/ 439040 h 723192"/>
                <a:gd name="connsiteX78" fmla="*/ 4033921 w 4540967"/>
                <a:gd name="connsiteY78" fmla="*/ 399611 h 723192"/>
                <a:gd name="connsiteX79" fmla="*/ 4043245 w 4540967"/>
                <a:gd name="connsiteY79" fmla="*/ 392418 h 723192"/>
                <a:gd name="connsiteX80" fmla="*/ 4056300 w 4540967"/>
                <a:gd name="connsiteY80" fmla="*/ 399345 h 723192"/>
                <a:gd name="connsiteX81" fmla="*/ 4055501 w 4540967"/>
                <a:gd name="connsiteY81" fmla="*/ 411067 h 723192"/>
                <a:gd name="connsiteX82" fmla="*/ 3939613 w 4540967"/>
                <a:gd name="connsiteY82" fmla="*/ 615668 h 723192"/>
                <a:gd name="connsiteX83" fmla="*/ 3918567 w 4540967"/>
                <a:gd name="connsiteY83" fmla="*/ 616201 h 723192"/>
                <a:gd name="connsiteX84" fmla="*/ 3795220 w 4540967"/>
                <a:gd name="connsiteY84" fmla="*/ 616201 h 723192"/>
                <a:gd name="connsiteX85" fmla="*/ 3782433 w 4540967"/>
                <a:gd name="connsiteY85" fmla="*/ 628722 h 723192"/>
                <a:gd name="connsiteX86" fmla="*/ 3781634 w 4540967"/>
                <a:gd name="connsiteY86" fmla="*/ 683336 h 723192"/>
                <a:gd name="connsiteX87" fmla="*/ 3741673 w 4540967"/>
                <a:gd name="connsiteY87" fmla="*/ 722497 h 723192"/>
                <a:gd name="connsiteX88" fmla="*/ 3606337 w 4540967"/>
                <a:gd name="connsiteY88" fmla="*/ 722497 h 723192"/>
                <a:gd name="connsiteX89" fmla="*/ 3572771 w 4540967"/>
                <a:gd name="connsiteY89" fmla="*/ 689996 h 723192"/>
                <a:gd name="connsiteX90" fmla="*/ 3572771 w 4540967"/>
                <a:gd name="connsiteY90" fmla="*/ 689463 h 723192"/>
                <a:gd name="connsiteX91" fmla="*/ 3572771 w 4540967"/>
                <a:gd name="connsiteY91" fmla="*/ 607410 h 723192"/>
                <a:gd name="connsiteX92" fmla="*/ 3569840 w 4540967"/>
                <a:gd name="connsiteY92" fmla="*/ 604479 h 723192"/>
                <a:gd name="connsiteX93" fmla="*/ 3516558 w 4540967"/>
                <a:gd name="connsiteY93" fmla="*/ 604479 h 723192"/>
                <a:gd name="connsiteX94" fmla="*/ 3484589 w 4540967"/>
                <a:gd name="connsiteY94" fmla="*/ 572510 h 723192"/>
                <a:gd name="connsiteX95" fmla="*/ 3484589 w 4540967"/>
                <a:gd name="connsiteY95" fmla="*/ 51151 h 723192"/>
                <a:gd name="connsiteX96" fmla="*/ 3471802 w 4540967"/>
                <a:gd name="connsiteY96" fmla="*/ 38363 h 723192"/>
                <a:gd name="connsiteX97" fmla="*/ 3276792 w 4540967"/>
                <a:gd name="connsiteY97" fmla="*/ 38363 h 723192"/>
                <a:gd name="connsiteX98" fmla="*/ 3263737 w 4540967"/>
                <a:gd name="connsiteY98" fmla="*/ 51416 h 723192"/>
                <a:gd name="connsiteX99" fmla="*/ 3263737 w 4540967"/>
                <a:gd name="connsiteY99" fmla="*/ 111625 h 723192"/>
                <a:gd name="connsiteX100" fmla="*/ 3272263 w 4540967"/>
                <a:gd name="connsiteY100" fmla="*/ 120150 h 723192"/>
                <a:gd name="connsiteX101" fmla="*/ 3331139 w 4540967"/>
                <a:gd name="connsiteY101" fmla="*/ 120150 h 723192"/>
                <a:gd name="connsiteX102" fmla="*/ 3362841 w 4540967"/>
                <a:gd name="connsiteY102" fmla="*/ 151852 h 723192"/>
                <a:gd name="connsiteX103" fmla="*/ 3362841 w 4540967"/>
                <a:gd name="connsiteY103" fmla="*/ 565850 h 723192"/>
                <a:gd name="connsiteX104" fmla="*/ 3323413 w 4540967"/>
                <a:gd name="connsiteY104" fmla="*/ 605278 h 723192"/>
                <a:gd name="connsiteX105" fmla="*/ 3280255 w 4540967"/>
                <a:gd name="connsiteY105" fmla="*/ 605278 h 723192"/>
                <a:gd name="connsiteX106" fmla="*/ 3269599 w 4540967"/>
                <a:gd name="connsiteY106" fmla="*/ 615934 h 723192"/>
                <a:gd name="connsiteX107" fmla="*/ 3269599 w 4540967"/>
                <a:gd name="connsiteY107" fmla="*/ 686266 h 723192"/>
                <a:gd name="connsiteX108" fmla="*/ 3258943 w 4540967"/>
                <a:gd name="connsiteY108" fmla="*/ 712374 h 723192"/>
                <a:gd name="connsiteX109" fmla="*/ 3233101 w 4540967"/>
                <a:gd name="connsiteY109" fmla="*/ 723030 h 723192"/>
                <a:gd name="connsiteX110" fmla="*/ 3232834 w 4540967"/>
                <a:gd name="connsiteY110" fmla="*/ 723030 h 723192"/>
                <a:gd name="connsiteX111" fmla="*/ 3045017 w 4540967"/>
                <a:gd name="connsiteY111" fmla="*/ 721432 h 723192"/>
                <a:gd name="connsiteX112" fmla="*/ 2941917 w 4540967"/>
                <a:gd name="connsiteY112" fmla="*/ 721432 h 723192"/>
                <a:gd name="connsiteX113" fmla="*/ 2926732 w 4540967"/>
                <a:gd name="connsiteY113" fmla="*/ 711042 h 723192"/>
                <a:gd name="connsiteX114" fmla="*/ 2934725 w 4540967"/>
                <a:gd name="connsiteY114" fmla="*/ 692127 h 723192"/>
                <a:gd name="connsiteX115" fmla="*/ 3030631 w 4540967"/>
                <a:gd name="connsiteY115" fmla="*/ 612471 h 723192"/>
                <a:gd name="connsiteX116" fmla="*/ 3087909 w 4540967"/>
                <a:gd name="connsiteY116" fmla="*/ 361249 h 723192"/>
                <a:gd name="connsiteX117" fmla="*/ 3031697 w 4540967"/>
                <a:gd name="connsiteY117" fmla="*/ 111625 h 723192"/>
                <a:gd name="connsiteX118" fmla="*/ 2869188 w 4540967"/>
                <a:gd name="connsiteY118" fmla="*/ 27174 h 723192"/>
                <a:gd name="connsiteX119" fmla="*/ 2706680 w 4540967"/>
                <a:gd name="connsiteY119" fmla="*/ 111891 h 723192"/>
                <a:gd name="connsiteX120" fmla="*/ 2650734 w 4540967"/>
                <a:gd name="connsiteY120" fmla="*/ 360982 h 723192"/>
                <a:gd name="connsiteX121" fmla="*/ 2708012 w 4540967"/>
                <a:gd name="connsiteY121" fmla="*/ 611938 h 723192"/>
                <a:gd name="connsiteX122" fmla="*/ 2808447 w 4540967"/>
                <a:gd name="connsiteY122" fmla="*/ 688131 h 723192"/>
                <a:gd name="connsiteX123" fmla="*/ 2818571 w 4540967"/>
                <a:gd name="connsiteY123" fmla="*/ 701984 h 723192"/>
                <a:gd name="connsiteX124" fmla="*/ 2803386 w 4540967"/>
                <a:gd name="connsiteY124" fmla="*/ 717702 h 723192"/>
                <a:gd name="connsiteX125" fmla="*/ 2803119 w 4540967"/>
                <a:gd name="connsiteY125" fmla="*/ 717702 h 723192"/>
                <a:gd name="connsiteX126" fmla="*/ 2684568 w 4540967"/>
                <a:gd name="connsiteY126" fmla="*/ 716104 h 723192"/>
                <a:gd name="connsiteX127" fmla="*/ 2553229 w 4540967"/>
                <a:gd name="connsiteY127" fmla="*/ 714239 h 723192"/>
                <a:gd name="connsiteX128" fmla="*/ 2518862 w 4540967"/>
                <a:gd name="connsiteY128" fmla="*/ 679872 h 723192"/>
                <a:gd name="connsiteX129" fmla="*/ 2518596 w 4540967"/>
                <a:gd name="connsiteY129" fmla="*/ 670282 h 723192"/>
                <a:gd name="connsiteX130" fmla="*/ 2519395 w 4540967"/>
                <a:gd name="connsiteY130" fmla="*/ 520561 h 723192"/>
                <a:gd name="connsiteX131" fmla="*/ 2518596 w 4540967"/>
                <a:gd name="connsiteY131" fmla="*/ 518429 h 723192"/>
                <a:gd name="connsiteX132" fmla="*/ 2516465 w 4540967"/>
                <a:gd name="connsiteY132" fmla="*/ 517630 h 723192"/>
                <a:gd name="connsiteX133" fmla="*/ 2443203 w 4540967"/>
                <a:gd name="connsiteY133" fmla="*/ 517630 h 723192"/>
                <a:gd name="connsiteX134" fmla="*/ 2437875 w 4540967"/>
                <a:gd name="connsiteY134" fmla="*/ 522958 h 723192"/>
                <a:gd name="connsiteX135" fmla="*/ 2437875 w 4540967"/>
                <a:gd name="connsiteY135" fmla="*/ 581568 h 723192"/>
                <a:gd name="connsiteX136" fmla="*/ 2414164 w 4540967"/>
                <a:gd name="connsiteY136" fmla="*/ 605278 h 723192"/>
                <a:gd name="connsiteX137" fmla="*/ 2236737 w 4540967"/>
                <a:gd name="connsiteY137" fmla="*/ 605278 h 723192"/>
                <a:gd name="connsiteX138" fmla="*/ 2223683 w 4540967"/>
                <a:gd name="connsiteY138" fmla="*/ 601016 h 723192"/>
                <a:gd name="connsiteX139" fmla="*/ 2216490 w 4540967"/>
                <a:gd name="connsiteY139" fmla="*/ 580502 h 723192"/>
                <a:gd name="connsiteX140" fmla="*/ 2245529 w 4540967"/>
                <a:gd name="connsiteY140" fmla="*/ 513367 h 723192"/>
                <a:gd name="connsiteX141" fmla="*/ 2371006 w 4540967"/>
                <a:gd name="connsiteY141" fmla="*/ 399345 h 723192"/>
                <a:gd name="connsiteX142" fmla="*/ 2459454 w 4540967"/>
                <a:gd name="connsiteY142" fmla="*/ 330079 h 723192"/>
                <a:gd name="connsiteX143" fmla="*/ 2498882 w 4540967"/>
                <a:gd name="connsiteY143" fmla="*/ 273334 h 723192"/>
                <a:gd name="connsiteX144" fmla="*/ 2514334 w 4540967"/>
                <a:gd name="connsiteY144" fmla="*/ 200073 h 723192"/>
                <a:gd name="connsiteX145" fmla="*/ 2463450 w 4540967"/>
                <a:gd name="connsiteY145" fmla="*/ 76726 h 723192"/>
                <a:gd name="connsiteX146" fmla="*/ 2320655 w 4540967"/>
                <a:gd name="connsiteY146" fmla="*/ 26641 h 723192"/>
                <a:gd name="connsiteX147" fmla="*/ 2217555 w 4540967"/>
                <a:gd name="connsiteY147" fmla="*/ 47687 h 723192"/>
                <a:gd name="connsiteX148" fmla="*/ 2144561 w 4540967"/>
                <a:gd name="connsiteY148" fmla="*/ 114023 h 723192"/>
                <a:gd name="connsiteX149" fmla="*/ 2117387 w 4540967"/>
                <a:gd name="connsiteY149" fmla="*/ 239234 h 723192"/>
                <a:gd name="connsiteX150" fmla="*/ 2119784 w 4540967"/>
                <a:gd name="connsiteY150" fmla="*/ 241632 h 723192"/>
                <a:gd name="connsiteX151" fmla="*/ 2205567 w 4540967"/>
                <a:gd name="connsiteY151" fmla="*/ 245628 h 723192"/>
                <a:gd name="connsiteX152" fmla="*/ 2215691 w 4540967"/>
                <a:gd name="connsiteY152" fmla="*/ 236571 h 723192"/>
                <a:gd name="connsiteX153" fmla="*/ 2238335 w 4540967"/>
                <a:gd name="connsiteY153" fmla="*/ 144926 h 723192"/>
                <a:gd name="connsiteX154" fmla="*/ 2309200 w 4540967"/>
                <a:gd name="connsiteY154" fmla="*/ 104965 h 723192"/>
                <a:gd name="connsiteX155" fmla="*/ 2365145 w 4540967"/>
                <a:gd name="connsiteY155" fmla="*/ 129475 h 723192"/>
                <a:gd name="connsiteX156" fmla="*/ 2386991 w 4540967"/>
                <a:gd name="connsiteY156" fmla="*/ 189682 h 723192"/>
                <a:gd name="connsiteX157" fmla="*/ 2359817 w 4540967"/>
                <a:gd name="connsiteY157" fmla="*/ 272535 h 723192"/>
                <a:gd name="connsiteX158" fmla="*/ 2256451 w 4540967"/>
                <a:gd name="connsiteY158" fmla="*/ 378566 h 723192"/>
                <a:gd name="connsiteX159" fmla="*/ 2166938 w 4540967"/>
                <a:gd name="connsiteY159" fmla="*/ 476337 h 723192"/>
                <a:gd name="connsiteX160" fmla="*/ 2121915 w 4540967"/>
                <a:gd name="connsiteY160" fmla="*/ 566383 h 723192"/>
                <a:gd name="connsiteX161" fmla="*/ 2108063 w 4540967"/>
                <a:gd name="connsiteY161" fmla="*/ 675343 h 723192"/>
                <a:gd name="connsiteX162" fmla="*/ 2069167 w 4540967"/>
                <a:gd name="connsiteY162" fmla="*/ 712640 h 723192"/>
                <a:gd name="connsiteX163" fmla="*/ 2020148 w 4540967"/>
                <a:gd name="connsiteY163" fmla="*/ 712640 h 723192"/>
                <a:gd name="connsiteX164" fmla="*/ 13833 w 4540967"/>
                <a:gd name="connsiteY164" fmla="*/ 712640 h 723192"/>
                <a:gd name="connsiteX165" fmla="*/ 247 w 4540967"/>
                <a:gd name="connsiteY165" fmla="*/ 701984 h 723192"/>
                <a:gd name="connsiteX166" fmla="*/ 13301 w 4540967"/>
                <a:gd name="connsiteY166" fmla="*/ 686000 h 723192"/>
                <a:gd name="connsiteX167" fmla="*/ 2020148 w 4540967"/>
                <a:gd name="connsiteY167" fmla="*/ 686000 h 723192"/>
                <a:gd name="connsiteX168" fmla="*/ 2069167 w 4540967"/>
                <a:gd name="connsiteY168" fmla="*/ 686000 h 723192"/>
                <a:gd name="connsiteX169" fmla="*/ 2081421 w 4540967"/>
                <a:gd name="connsiteY169" fmla="*/ 674278 h 723192"/>
                <a:gd name="connsiteX170" fmla="*/ 2096340 w 4540967"/>
                <a:gd name="connsiteY170" fmla="*/ 558923 h 723192"/>
                <a:gd name="connsiteX171" fmla="*/ 2145359 w 4540967"/>
                <a:gd name="connsiteY171" fmla="*/ 460885 h 723192"/>
                <a:gd name="connsiteX172" fmla="*/ 2238602 w 4540967"/>
                <a:gd name="connsiteY172" fmla="*/ 358851 h 723192"/>
                <a:gd name="connsiteX173" fmla="*/ 2338505 w 4540967"/>
                <a:gd name="connsiteY173" fmla="*/ 256817 h 723192"/>
                <a:gd name="connsiteX174" fmla="*/ 2360350 w 4540967"/>
                <a:gd name="connsiteY174" fmla="*/ 189682 h 723192"/>
                <a:gd name="connsiteX175" fmla="*/ 2345431 w 4540967"/>
                <a:gd name="connsiteY175" fmla="*/ 147590 h 723192"/>
                <a:gd name="connsiteX176" fmla="*/ 2309200 w 4540967"/>
                <a:gd name="connsiteY176" fmla="*/ 131872 h 723192"/>
                <a:gd name="connsiteX177" fmla="*/ 2261247 w 4540967"/>
                <a:gd name="connsiteY177" fmla="*/ 158512 h 723192"/>
                <a:gd name="connsiteX178" fmla="*/ 2242331 w 4540967"/>
                <a:gd name="connsiteY178" fmla="*/ 238968 h 723192"/>
                <a:gd name="connsiteX179" fmla="*/ 2204501 w 4540967"/>
                <a:gd name="connsiteY179" fmla="*/ 272535 h 723192"/>
                <a:gd name="connsiteX180" fmla="*/ 2118719 w 4540967"/>
                <a:gd name="connsiteY180" fmla="*/ 268539 h 723192"/>
                <a:gd name="connsiteX181" fmla="*/ 2091012 w 4540967"/>
                <a:gd name="connsiteY181" fmla="*/ 238968 h 723192"/>
                <a:gd name="connsiteX182" fmla="*/ 2121649 w 4540967"/>
                <a:gd name="connsiteY182" fmla="*/ 100969 h 723192"/>
                <a:gd name="connsiteX183" fmla="*/ 2206633 w 4540967"/>
                <a:gd name="connsiteY183" fmla="*/ 23710 h 723192"/>
                <a:gd name="connsiteX184" fmla="*/ 2320655 w 4540967"/>
                <a:gd name="connsiteY184" fmla="*/ 0 h 7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40967" h="723192">
                  <a:moveTo>
                    <a:pt x="2320655" y="0"/>
                  </a:moveTo>
                  <a:cubicBezTo>
                    <a:pt x="2388323" y="0"/>
                    <a:pt x="2442404" y="19182"/>
                    <a:pt x="2481565" y="57012"/>
                  </a:cubicBezTo>
                  <a:cubicBezTo>
                    <a:pt x="2520727" y="95107"/>
                    <a:pt x="2540708" y="143061"/>
                    <a:pt x="2540708" y="199540"/>
                  </a:cubicBezTo>
                  <a:cubicBezTo>
                    <a:pt x="2540708" y="229910"/>
                    <a:pt x="2534581" y="258149"/>
                    <a:pt x="2522858" y="283991"/>
                  </a:cubicBezTo>
                  <a:cubicBezTo>
                    <a:pt x="2511136" y="309566"/>
                    <a:pt x="2495951" y="331145"/>
                    <a:pt x="2477836" y="348728"/>
                  </a:cubicBezTo>
                  <a:cubicBezTo>
                    <a:pt x="2460253" y="365778"/>
                    <a:pt x="2430415" y="389222"/>
                    <a:pt x="2386458" y="420658"/>
                  </a:cubicBezTo>
                  <a:cubicBezTo>
                    <a:pt x="2323586" y="465681"/>
                    <a:pt x="2283891" y="501379"/>
                    <a:pt x="2268440" y="526955"/>
                  </a:cubicBezTo>
                  <a:cubicBezTo>
                    <a:pt x="2256984" y="545869"/>
                    <a:pt x="2248991" y="563186"/>
                    <a:pt x="2244463" y="578371"/>
                  </a:cubicBezTo>
                  <a:lnTo>
                    <a:pt x="2411501" y="578371"/>
                  </a:lnTo>
                  <a:lnTo>
                    <a:pt x="2411501" y="522692"/>
                  </a:lnTo>
                  <a:cubicBezTo>
                    <a:pt x="2411501" y="505109"/>
                    <a:pt x="2425886" y="490723"/>
                    <a:pt x="2443469" y="490723"/>
                  </a:cubicBezTo>
                  <a:lnTo>
                    <a:pt x="2515932" y="490723"/>
                  </a:lnTo>
                  <a:cubicBezTo>
                    <a:pt x="2522060" y="490723"/>
                    <a:pt x="2528187" y="492322"/>
                    <a:pt x="2533248" y="495785"/>
                  </a:cubicBezTo>
                  <a:cubicBezTo>
                    <a:pt x="2541507" y="501645"/>
                    <a:pt x="2546303" y="510703"/>
                    <a:pt x="2546303" y="520294"/>
                  </a:cubicBezTo>
                  <a:lnTo>
                    <a:pt x="2545503" y="670015"/>
                  </a:lnTo>
                  <a:cubicBezTo>
                    <a:pt x="2545592" y="673034"/>
                    <a:pt x="2545681" y="676053"/>
                    <a:pt x="2545770" y="679073"/>
                  </a:cubicBezTo>
                  <a:cubicBezTo>
                    <a:pt x="2545770" y="683602"/>
                    <a:pt x="2549499" y="687065"/>
                    <a:pt x="2554029" y="687332"/>
                  </a:cubicBezTo>
                  <a:lnTo>
                    <a:pt x="2685367" y="689196"/>
                  </a:lnTo>
                  <a:lnTo>
                    <a:pt x="2755432" y="690262"/>
                  </a:lnTo>
                  <a:cubicBezTo>
                    <a:pt x="2729591" y="674278"/>
                    <a:pt x="2703483" y="652432"/>
                    <a:pt x="2686433" y="626857"/>
                  </a:cubicBezTo>
                  <a:cubicBezTo>
                    <a:pt x="2645406" y="565317"/>
                    <a:pt x="2624892" y="475804"/>
                    <a:pt x="2624892" y="361249"/>
                  </a:cubicBezTo>
                  <a:cubicBezTo>
                    <a:pt x="2624892" y="248825"/>
                    <a:pt x="2645140" y="160378"/>
                    <a:pt x="2684834" y="97772"/>
                  </a:cubicBezTo>
                  <a:cubicBezTo>
                    <a:pt x="2725328" y="32768"/>
                    <a:pt x="2787401" y="0"/>
                    <a:pt x="2869188" y="0"/>
                  </a:cubicBezTo>
                  <a:cubicBezTo>
                    <a:pt x="2950709" y="0"/>
                    <a:pt x="3012782" y="32502"/>
                    <a:pt x="3054075" y="96440"/>
                  </a:cubicBezTo>
                  <a:cubicBezTo>
                    <a:pt x="3094036" y="158779"/>
                    <a:pt x="3114283" y="247493"/>
                    <a:pt x="3114283" y="360450"/>
                  </a:cubicBezTo>
                  <a:cubicBezTo>
                    <a:pt x="3114283" y="475538"/>
                    <a:pt x="3093503" y="564784"/>
                    <a:pt x="3052477" y="626325"/>
                  </a:cubicBezTo>
                  <a:cubicBezTo>
                    <a:pt x="3036226" y="650834"/>
                    <a:pt x="3008519" y="675610"/>
                    <a:pt x="2981879" y="693992"/>
                  </a:cubicBezTo>
                  <a:lnTo>
                    <a:pt x="3045017" y="693992"/>
                  </a:lnTo>
                  <a:lnTo>
                    <a:pt x="3232834" y="695590"/>
                  </a:lnTo>
                  <a:cubicBezTo>
                    <a:pt x="3235498" y="695590"/>
                    <a:pt x="3237896" y="694525"/>
                    <a:pt x="3240027" y="692660"/>
                  </a:cubicBezTo>
                  <a:cubicBezTo>
                    <a:pt x="3241893" y="690795"/>
                    <a:pt x="3242958" y="688397"/>
                    <a:pt x="3242958" y="685467"/>
                  </a:cubicBezTo>
                  <a:lnTo>
                    <a:pt x="3242958" y="615402"/>
                  </a:lnTo>
                  <a:cubicBezTo>
                    <a:pt x="3242958" y="594888"/>
                    <a:pt x="3259475" y="578104"/>
                    <a:pt x="3280255" y="578104"/>
                  </a:cubicBezTo>
                  <a:lnTo>
                    <a:pt x="3323413" y="578104"/>
                  </a:lnTo>
                  <a:cubicBezTo>
                    <a:pt x="3330339" y="578104"/>
                    <a:pt x="3336201" y="572510"/>
                    <a:pt x="3336201" y="565317"/>
                  </a:cubicBezTo>
                  <a:lnTo>
                    <a:pt x="3336201" y="151586"/>
                  </a:lnTo>
                  <a:cubicBezTo>
                    <a:pt x="3336201" y="148656"/>
                    <a:pt x="3333803" y="146524"/>
                    <a:pt x="3331139" y="146524"/>
                  </a:cubicBezTo>
                  <a:lnTo>
                    <a:pt x="3272263" y="146524"/>
                  </a:lnTo>
                  <a:cubicBezTo>
                    <a:pt x="3252815" y="146524"/>
                    <a:pt x="3237097" y="130806"/>
                    <a:pt x="3237097" y="111359"/>
                  </a:cubicBezTo>
                  <a:lnTo>
                    <a:pt x="3237097" y="51151"/>
                  </a:lnTo>
                  <a:cubicBezTo>
                    <a:pt x="3237097" y="29305"/>
                    <a:pt x="3254947" y="11456"/>
                    <a:pt x="3276792" y="11456"/>
                  </a:cubicBezTo>
                  <a:lnTo>
                    <a:pt x="3471802" y="11456"/>
                  </a:lnTo>
                  <a:cubicBezTo>
                    <a:pt x="3493647" y="11456"/>
                    <a:pt x="3511230" y="29039"/>
                    <a:pt x="3511230" y="50884"/>
                  </a:cubicBezTo>
                  <a:lnTo>
                    <a:pt x="3511230" y="572776"/>
                  </a:lnTo>
                  <a:cubicBezTo>
                    <a:pt x="3511230" y="575707"/>
                    <a:pt x="3513628" y="578104"/>
                    <a:pt x="3516558" y="578104"/>
                  </a:cubicBezTo>
                  <a:lnTo>
                    <a:pt x="3570106" y="578104"/>
                  </a:lnTo>
                  <a:cubicBezTo>
                    <a:pt x="3586357" y="578104"/>
                    <a:pt x="3599677" y="591425"/>
                    <a:pt x="3599677" y="607676"/>
                  </a:cubicBezTo>
                  <a:lnTo>
                    <a:pt x="3599677" y="689463"/>
                  </a:lnTo>
                  <a:cubicBezTo>
                    <a:pt x="3599944" y="693193"/>
                    <a:pt x="3602874" y="695856"/>
                    <a:pt x="3606604" y="695856"/>
                  </a:cubicBezTo>
                  <a:lnTo>
                    <a:pt x="3741939" y="695856"/>
                  </a:lnTo>
                  <a:cubicBezTo>
                    <a:pt x="3749132" y="695856"/>
                    <a:pt x="3754993" y="689996"/>
                    <a:pt x="3755259" y="682802"/>
                  </a:cubicBezTo>
                  <a:cubicBezTo>
                    <a:pt x="3755525" y="664598"/>
                    <a:pt x="3755792" y="646394"/>
                    <a:pt x="3756059" y="628189"/>
                  </a:cubicBezTo>
                  <a:cubicBezTo>
                    <a:pt x="3756325" y="606877"/>
                    <a:pt x="3774174" y="589294"/>
                    <a:pt x="3795487" y="589294"/>
                  </a:cubicBezTo>
                  <a:lnTo>
                    <a:pt x="3918834" y="589294"/>
                  </a:lnTo>
                  <a:lnTo>
                    <a:pt x="3939880" y="588761"/>
                  </a:lnTo>
                  <a:cubicBezTo>
                    <a:pt x="3987300" y="588761"/>
                    <a:pt x="4016605" y="537611"/>
                    <a:pt x="4026995" y="436909"/>
                  </a:cubicBezTo>
                  <a:cubicBezTo>
                    <a:pt x="3994493" y="456090"/>
                    <a:pt x="3957729" y="465681"/>
                    <a:pt x="3916969" y="465681"/>
                  </a:cubicBezTo>
                  <a:cubicBezTo>
                    <a:pt x="3863155" y="465681"/>
                    <a:pt x="3816800" y="445167"/>
                    <a:pt x="3778970" y="404940"/>
                  </a:cubicBezTo>
                  <a:cubicBezTo>
                    <a:pt x="3741406" y="364978"/>
                    <a:pt x="3722225" y="309832"/>
                    <a:pt x="3722225" y="241366"/>
                  </a:cubicBezTo>
                  <a:cubicBezTo>
                    <a:pt x="3722225" y="172366"/>
                    <a:pt x="3742738" y="114289"/>
                    <a:pt x="3782699" y="69000"/>
                  </a:cubicBezTo>
                  <a:cubicBezTo>
                    <a:pt x="3823193" y="23178"/>
                    <a:pt x="3880205" y="0"/>
                    <a:pt x="3951602" y="0"/>
                  </a:cubicBezTo>
                  <a:cubicBezTo>
                    <a:pt x="4031257" y="0"/>
                    <a:pt x="4093597" y="28772"/>
                    <a:pt x="4136755" y="85517"/>
                  </a:cubicBezTo>
                  <a:cubicBezTo>
                    <a:pt x="4179113" y="141196"/>
                    <a:pt x="4200693" y="233373"/>
                    <a:pt x="4200693" y="359650"/>
                  </a:cubicBezTo>
                  <a:cubicBezTo>
                    <a:pt x="4200693" y="535479"/>
                    <a:pt x="4153538" y="647903"/>
                    <a:pt x="4060029" y="695590"/>
                  </a:cubicBezTo>
                  <a:lnTo>
                    <a:pt x="4140751" y="695856"/>
                  </a:lnTo>
                  <a:lnTo>
                    <a:pt x="4540967" y="695856"/>
                  </a:lnTo>
                  <a:lnTo>
                    <a:pt x="4540967" y="723192"/>
                  </a:lnTo>
                  <a:lnTo>
                    <a:pt x="4140751" y="722497"/>
                  </a:lnTo>
                  <a:lnTo>
                    <a:pt x="3949737" y="721698"/>
                  </a:lnTo>
                  <a:cubicBezTo>
                    <a:pt x="3938015" y="721698"/>
                    <a:pt x="3938281" y="695324"/>
                    <a:pt x="3949737" y="695324"/>
                  </a:cubicBezTo>
                  <a:cubicBezTo>
                    <a:pt x="4041115" y="694525"/>
                    <a:pt x="4075215" y="668683"/>
                    <a:pt x="4114377" y="613803"/>
                  </a:cubicBezTo>
                  <a:cubicBezTo>
                    <a:pt x="4153805" y="558390"/>
                    <a:pt x="4174052" y="472874"/>
                    <a:pt x="4174052" y="359917"/>
                  </a:cubicBezTo>
                  <a:cubicBezTo>
                    <a:pt x="4174052" y="239767"/>
                    <a:pt x="4154338" y="152918"/>
                    <a:pt x="4115709" y="102035"/>
                  </a:cubicBezTo>
                  <a:cubicBezTo>
                    <a:pt x="4077346" y="51683"/>
                    <a:pt x="4023532" y="26907"/>
                    <a:pt x="3951602" y="26907"/>
                  </a:cubicBezTo>
                  <a:cubicBezTo>
                    <a:pt x="3887131" y="26907"/>
                    <a:pt x="3838379" y="46622"/>
                    <a:pt x="3802414" y="86849"/>
                  </a:cubicBezTo>
                  <a:cubicBezTo>
                    <a:pt x="3766715" y="127077"/>
                    <a:pt x="3748599" y="179026"/>
                    <a:pt x="3748599" y="241366"/>
                  </a:cubicBezTo>
                  <a:cubicBezTo>
                    <a:pt x="3748599" y="302906"/>
                    <a:pt x="3765383" y="351658"/>
                    <a:pt x="3798151" y="386824"/>
                  </a:cubicBezTo>
                  <a:cubicBezTo>
                    <a:pt x="3831185" y="421990"/>
                    <a:pt x="3870081" y="439040"/>
                    <a:pt x="3916702" y="439040"/>
                  </a:cubicBezTo>
                  <a:cubicBezTo>
                    <a:pt x="3961459" y="439040"/>
                    <a:pt x="4001153" y="425720"/>
                    <a:pt x="4033921" y="399611"/>
                  </a:cubicBezTo>
                  <a:lnTo>
                    <a:pt x="4043245" y="392418"/>
                  </a:lnTo>
                  <a:cubicBezTo>
                    <a:pt x="4048840" y="388156"/>
                    <a:pt x="4056833" y="392418"/>
                    <a:pt x="4056300" y="399345"/>
                  </a:cubicBezTo>
                  <a:lnTo>
                    <a:pt x="4055501" y="411067"/>
                  </a:lnTo>
                  <a:cubicBezTo>
                    <a:pt x="4046709" y="546669"/>
                    <a:pt x="4007547" y="615402"/>
                    <a:pt x="3939613" y="615668"/>
                  </a:cubicBezTo>
                  <a:lnTo>
                    <a:pt x="3918567" y="616201"/>
                  </a:lnTo>
                  <a:lnTo>
                    <a:pt x="3795220" y="616201"/>
                  </a:lnTo>
                  <a:cubicBezTo>
                    <a:pt x="3788294" y="616201"/>
                    <a:pt x="3782433" y="621795"/>
                    <a:pt x="3782433" y="628722"/>
                  </a:cubicBezTo>
                  <a:lnTo>
                    <a:pt x="3781634" y="683336"/>
                  </a:lnTo>
                  <a:cubicBezTo>
                    <a:pt x="3781367" y="704914"/>
                    <a:pt x="3763251" y="722497"/>
                    <a:pt x="3741673" y="722497"/>
                  </a:cubicBezTo>
                  <a:lnTo>
                    <a:pt x="3606337" y="722497"/>
                  </a:lnTo>
                  <a:cubicBezTo>
                    <a:pt x="3588222" y="722497"/>
                    <a:pt x="3573303" y="708378"/>
                    <a:pt x="3572771" y="689996"/>
                  </a:cubicBezTo>
                  <a:lnTo>
                    <a:pt x="3572771" y="689463"/>
                  </a:lnTo>
                  <a:lnTo>
                    <a:pt x="3572771" y="607410"/>
                  </a:lnTo>
                  <a:cubicBezTo>
                    <a:pt x="3572771" y="605811"/>
                    <a:pt x="3571438" y="604479"/>
                    <a:pt x="3569840" y="604479"/>
                  </a:cubicBezTo>
                  <a:lnTo>
                    <a:pt x="3516558" y="604479"/>
                  </a:lnTo>
                  <a:cubicBezTo>
                    <a:pt x="3498976" y="604479"/>
                    <a:pt x="3484589" y="590093"/>
                    <a:pt x="3484589" y="572510"/>
                  </a:cubicBezTo>
                  <a:lnTo>
                    <a:pt x="3484589" y="51151"/>
                  </a:lnTo>
                  <a:cubicBezTo>
                    <a:pt x="3484589" y="43958"/>
                    <a:pt x="3478729" y="38363"/>
                    <a:pt x="3471802" y="38363"/>
                  </a:cubicBezTo>
                  <a:lnTo>
                    <a:pt x="3276792" y="38363"/>
                  </a:lnTo>
                  <a:cubicBezTo>
                    <a:pt x="3269599" y="38363"/>
                    <a:pt x="3263737" y="44224"/>
                    <a:pt x="3263737" y="51416"/>
                  </a:cubicBezTo>
                  <a:lnTo>
                    <a:pt x="3263737" y="111625"/>
                  </a:lnTo>
                  <a:cubicBezTo>
                    <a:pt x="3263737" y="116154"/>
                    <a:pt x="3267467" y="120150"/>
                    <a:pt x="3272263" y="120150"/>
                  </a:cubicBezTo>
                  <a:lnTo>
                    <a:pt x="3331139" y="120150"/>
                  </a:lnTo>
                  <a:cubicBezTo>
                    <a:pt x="3348722" y="120150"/>
                    <a:pt x="3362841" y="134270"/>
                    <a:pt x="3362841" y="151852"/>
                  </a:cubicBezTo>
                  <a:lnTo>
                    <a:pt x="3362841" y="565850"/>
                  </a:lnTo>
                  <a:cubicBezTo>
                    <a:pt x="3362841" y="587696"/>
                    <a:pt x="3345258" y="605278"/>
                    <a:pt x="3323413" y="605278"/>
                  </a:cubicBezTo>
                  <a:lnTo>
                    <a:pt x="3280255" y="605278"/>
                  </a:lnTo>
                  <a:cubicBezTo>
                    <a:pt x="3274393" y="605278"/>
                    <a:pt x="3269599" y="610074"/>
                    <a:pt x="3269599" y="615934"/>
                  </a:cubicBezTo>
                  <a:lnTo>
                    <a:pt x="3269599" y="686266"/>
                  </a:lnTo>
                  <a:cubicBezTo>
                    <a:pt x="3269599" y="696123"/>
                    <a:pt x="3265869" y="705181"/>
                    <a:pt x="3258943" y="712374"/>
                  </a:cubicBezTo>
                  <a:cubicBezTo>
                    <a:pt x="3252016" y="719301"/>
                    <a:pt x="3242958" y="723030"/>
                    <a:pt x="3233101" y="723030"/>
                  </a:cubicBezTo>
                  <a:lnTo>
                    <a:pt x="3232834" y="723030"/>
                  </a:lnTo>
                  <a:lnTo>
                    <a:pt x="3045017" y="721432"/>
                  </a:lnTo>
                  <a:lnTo>
                    <a:pt x="2941917" y="721432"/>
                  </a:lnTo>
                  <a:cubicBezTo>
                    <a:pt x="2935258" y="721432"/>
                    <a:pt x="2928863" y="717436"/>
                    <a:pt x="2926732" y="711042"/>
                  </a:cubicBezTo>
                  <a:cubicBezTo>
                    <a:pt x="2924068" y="703582"/>
                    <a:pt x="2927532" y="695324"/>
                    <a:pt x="2934725" y="692127"/>
                  </a:cubicBezTo>
                  <a:cubicBezTo>
                    <a:pt x="2965628" y="677208"/>
                    <a:pt x="3009851" y="643374"/>
                    <a:pt x="3030631" y="612471"/>
                  </a:cubicBezTo>
                  <a:cubicBezTo>
                    <a:pt x="3068727" y="555460"/>
                    <a:pt x="3087909" y="471009"/>
                    <a:pt x="3087909" y="361249"/>
                  </a:cubicBezTo>
                  <a:cubicBezTo>
                    <a:pt x="3087909" y="253354"/>
                    <a:pt x="3068994" y="169436"/>
                    <a:pt x="3031697" y="111625"/>
                  </a:cubicBezTo>
                  <a:cubicBezTo>
                    <a:pt x="2995199" y="54880"/>
                    <a:pt x="2942184" y="27174"/>
                    <a:pt x="2869188" y="27174"/>
                  </a:cubicBezTo>
                  <a:cubicBezTo>
                    <a:pt x="2796193" y="27174"/>
                    <a:pt x="2742911" y="54880"/>
                    <a:pt x="2706680" y="111891"/>
                  </a:cubicBezTo>
                  <a:cubicBezTo>
                    <a:pt x="2669649" y="169968"/>
                    <a:pt x="2650734" y="253886"/>
                    <a:pt x="2650734" y="360982"/>
                  </a:cubicBezTo>
                  <a:cubicBezTo>
                    <a:pt x="2650734" y="470210"/>
                    <a:pt x="2669915" y="554661"/>
                    <a:pt x="2708012" y="611938"/>
                  </a:cubicBezTo>
                  <a:cubicBezTo>
                    <a:pt x="2730390" y="645506"/>
                    <a:pt x="2774347" y="674278"/>
                    <a:pt x="2808447" y="688131"/>
                  </a:cubicBezTo>
                  <a:cubicBezTo>
                    <a:pt x="2814042" y="690529"/>
                    <a:pt x="2818305" y="695856"/>
                    <a:pt x="2818571" y="701984"/>
                  </a:cubicBezTo>
                  <a:cubicBezTo>
                    <a:pt x="2818837" y="710775"/>
                    <a:pt x="2811644" y="717702"/>
                    <a:pt x="2803386" y="717702"/>
                  </a:cubicBezTo>
                  <a:lnTo>
                    <a:pt x="2803119" y="717702"/>
                  </a:lnTo>
                  <a:lnTo>
                    <a:pt x="2684568" y="716104"/>
                  </a:lnTo>
                  <a:lnTo>
                    <a:pt x="2553229" y="714239"/>
                  </a:lnTo>
                  <a:cubicBezTo>
                    <a:pt x="2534314" y="713972"/>
                    <a:pt x="2519129" y="698787"/>
                    <a:pt x="2518862" y="679872"/>
                  </a:cubicBezTo>
                  <a:lnTo>
                    <a:pt x="2518596" y="670282"/>
                  </a:lnTo>
                  <a:lnTo>
                    <a:pt x="2519395" y="520561"/>
                  </a:lnTo>
                  <a:cubicBezTo>
                    <a:pt x="2519395" y="519495"/>
                    <a:pt x="2518862" y="518962"/>
                    <a:pt x="2518596" y="518429"/>
                  </a:cubicBezTo>
                  <a:cubicBezTo>
                    <a:pt x="2518330" y="517897"/>
                    <a:pt x="2517530" y="517630"/>
                    <a:pt x="2516465" y="517630"/>
                  </a:cubicBezTo>
                  <a:lnTo>
                    <a:pt x="2443203" y="517630"/>
                  </a:lnTo>
                  <a:cubicBezTo>
                    <a:pt x="2440272" y="517630"/>
                    <a:pt x="2437875" y="520028"/>
                    <a:pt x="2437875" y="522958"/>
                  </a:cubicBezTo>
                  <a:lnTo>
                    <a:pt x="2437875" y="581568"/>
                  </a:lnTo>
                  <a:cubicBezTo>
                    <a:pt x="2437875" y="594622"/>
                    <a:pt x="2427218" y="605278"/>
                    <a:pt x="2414164" y="605278"/>
                  </a:cubicBezTo>
                  <a:lnTo>
                    <a:pt x="2236737" y="605278"/>
                  </a:lnTo>
                  <a:cubicBezTo>
                    <a:pt x="2231941" y="605278"/>
                    <a:pt x="2227147" y="603946"/>
                    <a:pt x="2223683" y="601016"/>
                  </a:cubicBezTo>
                  <a:cubicBezTo>
                    <a:pt x="2217555" y="595954"/>
                    <a:pt x="2214892" y="588228"/>
                    <a:pt x="2216490" y="580502"/>
                  </a:cubicBezTo>
                  <a:cubicBezTo>
                    <a:pt x="2221019" y="560522"/>
                    <a:pt x="2230610" y="537877"/>
                    <a:pt x="2245529" y="513367"/>
                  </a:cubicBezTo>
                  <a:cubicBezTo>
                    <a:pt x="2263111" y="484329"/>
                    <a:pt x="2304138" y="447032"/>
                    <a:pt x="2371006" y="399345"/>
                  </a:cubicBezTo>
                  <a:cubicBezTo>
                    <a:pt x="2413365" y="369241"/>
                    <a:pt x="2442937" y="345797"/>
                    <a:pt x="2459454" y="330079"/>
                  </a:cubicBezTo>
                  <a:cubicBezTo>
                    <a:pt x="2475171" y="314894"/>
                    <a:pt x="2488492" y="295979"/>
                    <a:pt x="2498882" y="273334"/>
                  </a:cubicBezTo>
                  <a:cubicBezTo>
                    <a:pt x="2509272" y="251223"/>
                    <a:pt x="2514334" y="226447"/>
                    <a:pt x="2514334" y="200073"/>
                  </a:cubicBezTo>
                  <a:cubicBezTo>
                    <a:pt x="2514334" y="150254"/>
                    <a:pt x="2497550" y="110027"/>
                    <a:pt x="2463450" y="76726"/>
                  </a:cubicBezTo>
                  <a:cubicBezTo>
                    <a:pt x="2429083" y="43424"/>
                    <a:pt x="2381130" y="26641"/>
                    <a:pt x="2320655" y="26641"/>
                  </a:cubicBezTo>
                  <a:cubicBezTo>
                    <a:pt x="2283625" y="26641"/>
                    <a:pt x="2248991" y="33834"/>
                    <a:pt x="2217555" y="47687"/>
                  </a:cubicBezTo>
                  <a:cubicBezTo>
                    <a:pt x="2186919" y="61274"/>
                    <a:pt x="2162409" y="83652"/>
                    <a:pt x="2144561" y="114023"/>
                  </a:cubicBezTo>
                  <a:cubicBezTo>
                    <a:pt x="2128043" y="142262"/>
                    <a:pt x="2118985" y="184354"/>
                    <a:pt x="2117387" y="239234"/>
                  </a:cubicBezTo>
                  <a:cubicBezTo>
                    <a:pt x="2117387" y="240567"/>
                    <a:pt x="2118452" y="241632"/>
                    <a:pt x="2119784" y="241632"/>
                  </a:cubicBezTo>
                  <a:lnTo>
                    <a:pt x="2205567" y="245628"/>
                  </a:lnTo>
                  <a:cubicBezTo>
                    <a:pt x="2210896" y="245894"/>
                    <a:pt x="2215158" y="241898"/>
                    <a:pt x="2215691" y="236571"/>
                  </a:cubicBezTo>
                  <a:cubicBezTo>
                    <a:pt x="2218888" y="195543"/>
                    <a:pt x="2226347" y="165440"/>
                    <a:pt x="2238335" y="144926"/>
                  </a:cubicBezTo>
                  <a:cubicBezTo>
                    <a:pt x="2253255" y="118818"/>
                    <a:pt x="2278030" y="104965"/>
                    <a:pt x="2309200" y="104965"/>
                  </a:cubicBezTo>
                  <a:cubicBezTo>
                    <a:pt x="2331311" y="104965"/>
                    <a:pt x="2350227" y="113223"/>
                    <a:pt x="2365145" y="129475"/>
                  </a:cubicBezTo>
                  <a:cubicBezTo>
                    <a:pt x="2379798" y="145459"/>
                    <a:pt x="2386991" y="165706"/>
                    <a:pt x="2386991" y="189682"/>
                  </a:cubicBezTo>
                  <a:cubicBezTo>
                    <a:pt x="2386991" y="220319"/>
                    <a:pt x="2377933" y="248026"/>
                    <a:pt x="2359817" y="272535"/>
                  </a:cubicBezTo>
                  <a:cubicBezTo>
                    <a:pt x="2342767" y="295713"/>
                    <a:pt x="2308933" y="330346"/>
                    <a:pt x="2256451" y="378566"/>
                  </a:cubicBezTo>
                  <a:cubicBezTo>
                    <a:pt x="2218089" y="413998"/>
                    <a:pt x="2187984" y="446766"/>
                    <a:pt x="2166938" y="476337"/>
                  </a:cubicBezTo>
                  <a:cubicBezTo>
                    <a:pt x="2146159" y="505375"/>
                    <a:pt x="2130973" y="535746"/>
                    <a:pt x="2121915" y="566383"/>
                  </a:cubicBezTo>
                  <a:cubicBezTo>
                    <a:pt x="2114989" y="589560"/>
                    <a:pt x="2109661" y="639911"/>
                    <a:pt x="2108063" y="675343"/>
                  </a:cubicBezTo>
                  <a:cubicBezTo>
                    <a:pt x="2107263" y="696390"/>
                    <a:pt x="2090213" y="712640"/>
                    <a:pt x="2069167" y="712640"/>
                  </a:cubicBezTo>
                  <a:lnTo>
                    <a:pt x="2020148" y="712640"/>
                  </a:lnTo>
                  <a:lnTo>
                    <a:pt x="13833" y="712640"/>
                  </a:lnTo>
                  <a:cubicBezTo>
                    <a:pt x="7440" y="712640"/>
                    <a:pt x="1579" y="708378"/>
                    <a:pt x="247" y="701984"/>
                  </a:cubicBezTo>
                  <a:cubicBezTo>
                    <a:pt x="-1352" y="693459"/>
                    <a:pt x="5042" y="686000"/>
                    <a:pt x="13301" y="686000"/>
                  </a:cubicBezTo>
                  <a:lnTo>
                    <a:pt x="2020148" y="686000"/>
                  </a:lnTo>
                  <a:lnTo>
                    <a:pt x="2069167" y="686000"/>
                  </a:lnTo>
                  <a:cubicBezTo>
                    <a:pt x="2075827" y="686000"/>
                    <a:pt x="2081155" y="680938"/>
                    <a:pt x="2081421" y="674278"/>
                  </a:cubicBezTo>
                  <a:cubicBezTo>
                    <a:pt x="2082753" y="637780"/>
                    <a:pt x="2088614" y="584764"/>
                    <a:pt x="2096340" y="558923"/>
                  </a:cubicBezTo>
                  <a:cubicBezTo>
                    <a:pt x="2106197" y="525355"/>
                    <a:pt x="2122715" y="492322"/>
                    <a:pt x="2145359" y="460885"/>
                  </a:cubicBezTo>
                  <a:cubicBezTo>
                    <a:pt x="2167738" y="429983"/>
                    <a:pt x="2198907" y="395615"/>
                    <a:pt x="2238602" y="358851"/>
                  </a:cubicBezTo>
                  <a:cubicBezTo>
                    <a:pt x="2289219" y="312496"/>
                    <a:pt x="2322787" y="278130"/>
                    <a:pt x="2338505" y="256817"/>
                  </a:cubicBezTo>
                  <a:cubicBezTo>
                    <a:pt x="2353157" y="236836"/>
                    <a:pt x="2360350" y="214991"/>
                    <a:pt x="2360350" y="189682"/>
                  </a:cubicBezTo>
                  <a:cubicBezTo>
                    <a:pt x="2360350" y="172366"/>
                    <a:pt x="2355555" y="158512"/>
                    <a:pt x="2345431" y="147590"/>
                  </a:cubicBezTo>
                  <a:cubicBezTo>
                    <a:pt x="2335574" y="136934"/>
                    <a:pt x="2323852" y="131872"/>
                    <a:pt x="2309200" y="131872"/>
                  </a:cubicBezTo>
                  <a:cubicBezTo>
                    <a:pt x="2287088" y="131872"/>
                    <a:pt x="2271903" y="140397"/>
                    <a:pt x="2261247" y="158512"/>
                  </a:cubicBezTo>
                  <a:cubicBezTo>
                    <a:pt x="2251389" y="175296"/>
                    <a:pt x="2244995" y="202470"/>
                    <a:pt x="2242331" y="238968"/>
                  </a:cubicBezTo>
                  <a:cubicBezTo>
                    <a:pt x="2240733" y="258682"/>
                    <a:pt x="2224215" y="273334"/>
                    <a:pt x="2204501" y="272535"/>
                  </a:cubicBezTo>
                  <a:lnTo>
                    <a:pt x="2118719" y="268539"/>
                  </a:lnTo>
                  <a:cubicBezTo>
                    <a:pt x="2103001" y="267740"/>
                    <a:pt x="2090746" y="254420"/>
                    <a:pt x="2091012" y="238968"/>
                  </a:cubicBezTo>
                  <a:cubicBezTo>
                    <a:pt x="2092611" y="179559"/>
                    <a:pt x="2102734" y="133204"/>
                    <a:pt x="2121649" y="100969"/>
                  </a:cubicBezTo>
                  <a:cubicBezTo>
                    <a:pt x="2142429" y="65803"/>
                    <a:pt x="2170935" y="39695"/>
                    <a:pt x="2206633" y="23710"/>
                  </a:cubicBezTo>
                  <a:cubicBezTo>
                    <a:pt x="2241533" y="7992"/>
                    <a:pt x="2279895" y="0"/>
                    <a:pt x="23206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B4ADEB2-9858-4A7B-AE74-51CFC39D0568}"/>
                </a:ext>
              </a:extLst>
            </p:cNvPr>
            <p:cNvSpPr/>
            <p:nvPr/>
          </p:nvSpPr>
          <p:spPr>
            <a:xfrm>
              <a:off x="11477118" y="5890245"/>
              <a:ext cx="258415" cy="293048"/>
            </a:xfrm>
            <a:custGeom>
              <a:avLst/>
              <a:gdLst>
                <a:gd name="connsiteX0" fmla="*/ 440715 w 533434"/>
                <a:gd name="connsiteY0" fmla="*/ 250808 h 604925"/>
                <a:gd name="connsiteX1" fmla="*/ 335252 w 533434"/>
                <a:gd name="connsiteY1" fmla="*/ 523875 h 604925"/>
                <a:gd name="connsiteX2" fmla="*/ 96381 w 533434"/>
                <a:gd name="connsiteY2" fmla="*/ 354677 h 604925"/>
                <a:gd name="connsiteX3" fmla="*/ 201843 w 533434"/>
                <a:gd name="connsiteY3" fmla="*/ 81610 h 604925"/>
                <a:gd name="connsiteX4" fmla="*/ 440715 w 533434"/>
                <a:gd name="connsiteY4" fmla="*/ 250808 h 6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4" h="604925">
                  <a:moveTo>
                    <a:pt x="440715" y="250808"/>
                  </a:moveTo>
                  <a:cubicBezTo>
                    <a:pt x="477555" y="372936"/>
                    <a:pt x="430337" y="495192"/>
                    <a:pt x="335252" y="523875"/>
                  </a:cubicBezTo>
                  <a:cubicBezTo>
                    <a:pt x="240167" y="552557"/>
                    <a:pt x="133221" y="476805"/>
                    <a:pt x="96381" y="354677"/>
                  </a:cubicBezTo>
                  <a:cubicBezTo>
                    <a:pt x="59541" y="232549"/>
                    <a:pt x="106758" y="110293"/>
                    <a:pt x="201843" y="81610"/>
                  </a:cubicBezTo>
                  <a:cubicBezTo>
                    <a:pt x="296928" y="52928"/>
                    <a:pt x="403875" y="128680"/>
                    <a:pt x="440715" y="250808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0C44094-553E-44B1-8AA3-A91943ABDA2A}"/>
                </a:ext>
              </a:extLst>
            </p:cNvPr>
            <p:cNvSpPr/>
            <p:nvPr/>
          </p:nvSpPr>
          <p:spPr>
            <a:xfrm>
              <a:off x="10433420" y="5924696"/>
              <a:ext cx="186485" cy="506174"/>
            </a:xfrm>
            <a:custGeom>
              <a:avLst/>
              <a:gdLst>
                <a:gd name="connsiteX0" fmla="*/ 190551 w 384952"/>
                <a:gd name="connsiteY0" fmla="*/ 1041847 h 1044871"/>
                <a:gd name="connsiteX1" fmla="*/ 42620 w 384952"/>
                <a:gd name="connsiteY1" fmla="*/ 898315 h 1044871"/>
                <a:gd name="connsiteX2" fmla="*/ 4124 w 384952"/>
                <a:gd name="connsiteY2" fmla="*/ 523811 h 1044871"/>
                <a:gd name="connsiteX3" fmla="*/ 42069 w 384952"/>
                <a:gd name="connsiteY3" fmla="*/ 151506 h 1044871"/>
                <a:gd name="connsiteX4" fmla="*/ 192201 w 384952"/>
                <a:gd name="connsiteY4" fmla="*/ 4124 h 1044871"/>
                <a:gd name="connsiteX5" fmla="*/ 342333 w 384952"/>
                <a:gd name="connsiteY5" fmla="*/ 148207 h 1044871"/>
                <a:gd name="connsiteX6" fmla="*/ 380828 w 384952"/>
                <a:gd name="connsiteY6" fmla="*/ 523261 h 1044871"/>
                <a:gd name="connsiteX7" fmla="*/ 352231 w 384952"/>
                <a:gd name="connsiteY7" fmla="*/ 848821 h 1044871"/>
                <a:gd name="connsiteX8" fmla="*/ 190551 w 384952"/>
                <a:gd name="connsiteY8" fmla="*/ 1041847 h 1044871"/>
                <a:gd name="connsiteX9" fmla="*/ 192201 w 384952"/>
                <a:gd name="connsiteY9" fmla="*/ 59118 h 1044871"/>
                <a:gd name="connsiteX10" fmla="*/ 94313 w 384952"/>
                <a:gd name="connsiteY10" fmla="*/ 166905 h 1044871"/>
                <a:gd name="connsiteX11" fmla="*/ 58567 w 384952"/>
                <a:gd name="connsiteY11" fmla="*/ 524361 h 1044871"/>
                <a:gd name="connsiteX12" fmla="*/ 94863 w 384952"/>
                <a:gd name="connsiteY12" fmla="*/ 882917 h 1044871"/>
                <a:gd name="connsiteX13" fmla="*/ 190001 w 384952"/>
                <a:gd name="connsiteY13" fmla="*/ 987404 h 1044871"/>
                <a:gd name="connsiteX14" fmla="*/ 297788 w 384952"/>
                <a:gd name="connsiteY14" fmla="*/ 840022 h 1044871"/>
                <a:gd name="connsiteX15" fmla="*/ 325284 w 384952"/>
                <a:gd name="connsiteY15" fmla="*/ 523261 h 1044871"/>
                <a:gd name="connsiteX16" fmla="*/ 288989 w 384952"/>
                <a:gd name="connsiteY16" fmla="*/ 164155 h 1044871"/>
                <a:gd name="connsiteX17" fmla="*/ 192201 w 384952"/>
                <a:gd name="connsiteY17" fmla="*/ 59118 h 104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4952" h="1044871">
                  <a:moveTo>
                    <a:pt x="190551" y="1041847"/>
                  </a:moveTo>
                  <a:cubicBezTo>
                    <a:pt x="121260" y="1041847"/>
                    <a:pt x="71216" y="993453"/>
                    <a:pt x="42620" y="898315"/>
                  </a:cubicBezTo>
                  <a:cubicBezTo>
                    <a:pt x="16773" y="813625"/>
                    <a:pt x="4124" y="687141"/>
                    <a:pt x="4124" y="523811"/>
                  </a:cubicBezTo>
                  <a:cubicBezTo>
                    <a:pt x="4124" y="363780"/>
                    <a:pt x="16773" y="238396"/>
                    <a:pt x="42069" y="151506"/>
                  </a:cubicBezTo>
                  <a:cubicBezTo>
                    <a:pt x="70116" y="53618"/>
                    <a:pt x="120710" y="4124"/>
                    <a:pt x="192201" y="4124"/>
                  </a:cubicBezTo>
                  <a:cubicBezTo>
                    <a:pt x="263143" y="4124"/>
                    <a:pt x="313186" y="52519"/>
                    <a:pt x="342333" y="148207"/>
                  </a:cubicBezTo>
                  <a:cubicBezTo>
                    <a:pt x="368179" y="233446"/>
                    <a:pt x="380828" y="359381"/>
                    <a:pt x="380828" y="523261"/>
                  </a:cubicBezTo>
                  <a:cubicBezTo>
                    <a:pt x="380828" y="624998"/>
                    <a:pt x="371479" y="734435"/>
                    <a:pt x="352231" y="848821"/>
                  </a:cubicBezTo>
                  <a:cubicBezTo>
                    <a:pt x="331334" y="976955"/>
                    <a:pt x="276891" y="1041847"/>
                    <a:pt x="190551" y="1041847"/>
                  </a:cubicBezTo>
                  <a:close/>
                  <a:moveTo>
                    <a:pt x="192201" y="59118"/>
                  </a:moveTo>
                  <a:cubicBezTo>
                    <a:pt x="175703" y="59118"/>
                    <a:pt x="125659" y="59118"/>
                    <a:pt x="94313" y="166905"/>
                  </a:cubicBezTo>
                  <a:cubicBezTo>
                    <a:pt x="70666" y="248844"/>
                    <a:pt x="58567" y="369280"/>
                    <a:pt x="58567" y="524361"/>
                  </a:cubicBezTo>
                  <a:cubicBezTo>
                    <a:pt x="58567" y="682191"/>
                    <a:pt x="70666" y="803176"/>
                    <a:pt x="94863" y="882917"/>
                  </a:cubicBezTo>
                  <a:cubicBezTo>
                    <a:pt x="126759" y="987404"/>
                    <a:pt x="174604" y="987404"/>
                    <a:pt x="190001" y="987404"/>
                  </a:cubicBezTo>
                  <a:cubicBezTo>
                    <a:pt x="210899" y="987404"/>
                    <a:pt x="273591" y="987404"/>
                    <a:pt x="297788" y="840022"/>
                  </a:cubicBezTo>
                  <a:cubicBezTo>
                    <a:pt x="315936" y="728386"/>
                    <a:pt x="325284" y="621699"/>
                    <a:pt x="325284" y="523261"/>
                  </a:cubicBezTo>
                  <a:cubicBezTo>
                    <a:pt x="325284" y="365430"/>
                    <a:pt x="313186" y="244445"/>
                    <a:pt x="288989" y="164155"/>
                  </a:cubicBezTo>
                  <a:cubicBezTo>
                    <a:pt x="258193" y="59118"/>
                    <a:pt x="208699" y="59118"/>
                    <a:pt x="192201" y="5911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6F65D3-6563-4713-9BE8-7CF9A939064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03154"/>
              <a:ext cx="818147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CCF9E78-6BBC-4373-8848-FD3950FEF73B}"/>
              </a:ext>
            </a:extLst>
          </p:cNvPr>
          <p:cNvSpPr/>
          <p:nvPr userDrawn="1"/>
        </p:nvSpPr>
        <p:spPr>
          <a:xfrm>
            <a:off x="0" y="6485022"/>
            <a:ext cx="9144000" cy="37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26278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3081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9201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763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0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7255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111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480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38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5374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827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301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21" r:id="rId13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4B965-A129-4F61-B483-A28E5733E127}" type="datetimeFigureOut">
              <a:rPr lang="uk-UA" smtClean="0"/>
              <a:t>14.05.2019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B2CE2-82F3-45B4-A320-C03D2729B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86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chart" Target="../charts/chart6.xml"/><Relationship Id="rId3" Type="http://schemas.openxmlformats.org/officeDocument/2006/relationships/chart" Target="../charts/chart4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gi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chart" Target="../charts/chart5.xml"/><Relationship Id="rId9" Type="http://schemas.openxmlformats.org/officeDocument/2006/relationships/image" Target="../media/image6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7.xml"/><Relationship Id="rId7" Type="http://schemas.openxmlformats.org/officeDocument/2006/relationships/image" Target="../media/image5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5.png"/><Relationship Id="rId4" Type="http://schemas.openxmlformats.org/officeDocument/2006/relationships/chart" Target="../charts/chart8.xml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microsoft.com/office/2007/relationships/hdphoto" Target="../media/hdphoto1.wdp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microsoft.com/office/2007/relationships/hdphoto" Target="../media/hdphoto6.wdp"/><Relationship Id="rId18" Type="http://schemas.openxmlformats.org/officeDocument/2006/relationships/image" Target="../media/image104.png"/><Relationship Id="rId3" Type="http://schemas.openxmlformats.org/officeDocument/2006/relationships/image" Target="../media/image92.png"/><Relationship Id="rId7" Type="http://schemas.microsoft.com/office/2007/relationships/hdphoto" Target="../media/hdphoto3.wdp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19" Type="http://schemas.openxmlformats.org/officeDocument/2006/relationships/image" Target="../media/image93.jpeg"/><Relationship Id="rId4" Type="http://schemas.openxmlformats.org/officeDocument/2006/relationships/image" Target="../media/image95.png"/><Relationship Id="rId9" Type="http://schemas.microsoft.com/office/2007/relationships/hdphoto" Target="../media/hdphoto4.wdp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34.jpeg"/><Relationship Id="rId7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jpeg"/><Relationship Id="rId11" Type="http://schemas.openxmlformats.org/officeDocument/2006/relationships/image" Target="../media/image94.png"/><Relationship Id="rId5" Type="http://schemas.openxmlformats.org/officeDocument/2006/relationships/image" Target="../media/image107.jpeg"/><Relationship Id="rId10" Type="http://schemas.openxmlformats.org/officeDocument/2006/relationships/image" Target="../media/image105.png"/><Relationship Id="rId4" Type="http://schemas.openxmlformats.org/officeDocument/2006/relationships/image" Target="../media/image106.jpeg"/><Relationship Id="rId9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NPU.news/" TargetMode="External"/><Relationship Id="rId7" Type="http://schemas.openxmlformats.org/officeDocument/2006/relationships/image" Target="../media/image18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4.png"/><Relationship Id="rId5" Type="http://schemas.openxmlformats.org/officeDocument/2006/relationships/image" Target="../media/image183.jp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8.gif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517942"/>
            <a:ext cx="2662196" cy="265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" y="527729"/>
            <a:ext cx="9144000" cy="6399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38" y="1242"/>
            <a:ext cx="516699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070" y="-3953827"/>
            <a:ext cx="516699" cy="84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5A804C-CBB7-42D9-AC59-FFA19160A23A}"/>
              </a:ext>
            </a:extLst>
          </p:cNvPr>
          <p:cNvGrpSpPr/>
          <p:nvPr/>
        </p:nvGrpSpPr>
        <p:grpSpPr>
          <a:xfrm>
            <a:off x="1763688" y="1268760"/>
            <a:ext cx="4860544" cy="2816128"/>
            <a:chOff x="1525348" y="1579815"/>
            <a:chExt cx="6070988" cy="40527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E94D7B-5746-401B-89A1-5F366B1A2933}"/>
                </a:ext>
              </a:extLst>
            </p:cNvPr>
            <p:cNvGrpSpPr/>
            <p:nvPr/>
          </p:nvGrpSpPr>
          <p:grpSpPr>
            <a:xfrm rot="10800000">
              <a:off x="3333447" y="3946302"/>
              <a:ext cx="2494213" cy="1686304"/>
              <a:chOff x="2987824" y="3700232"/>
              <a:chExt cx="2780246" cy="1879687"/>
            </a:xfrm>
          </p:grpSpPr>
          <p:sp>
            <p:nvSpPr>
              <p:cNvPr id="13" name="Rectangle 39">
                <a:extLst>
                  <a:ext uri="{FF2B5EF4-FFF2-40B4-BE49-F238E27FC236}">
                    <a16:creationId xmlns:a16="http://schemas.microsoft.com/office/drawing/2014/main" id="{DA79E0BA-2633-492B-ACF7-BE28CDA57C8F}"/>
                  </a:ext>
                </a:extLst>
              </p:cNvPr>
              <p:cNvSpPr/>
              <p:nvPr/>
            </p:nvSpPr>
            <p:spPr>
              <a:xfrm rot="5400000" flipV="1">
                <a:off x="2787184" y="4631800"/>
                <a:ext cx="1687478" cy="208760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42528" y="261481"/>
                    </a:moveTo>
                    <a:lnTo>
                      <a:pt x="4942528" y="389369"/>
                    </a:lnTo>
                    <a:lnTo>
                      <a:pt x="5081536" y="389369"/>
                    </a:lnTo>
                    <a:lnTo>
                      <a:pt x="5081536" y="261481"/>
                    </a:lnTo>
                    <a:close/>
                    <a:moveTo>
                      <a:pt x="4692028" y="261481"/>
                    </a:moveTo>
                    <a:lnTo>
                      <a:pt x="4692028" y="389369"/>
                    </a:lnTo>
                    <a:lnTo>
                      <a:pt x="4831036" y="389369"/>
                    </a:lnTo>
                    <a:lnTo>
                      <a:pt x="4831036" y="261481"/>
                    </a:lnTo>
                    <a:close/>
                    <a:moveTo>
                      <a:pt x="4441519" y="261481"/>
                    </a:moveTo>
                    <a:lnTo>
                      <a:pt x="4441519" y="389369"/>
                    </a:lnTo>
                    <a:lnTo>
                      <a:pt x="4580527" y="389369"/>
                    </a:lnTo>
                    <a:lnTo>
                      <a:pt x="4580527" y="261481"/>
                    </a:lnTo>
                    <a:close/>
                    <a:moveTo>
                      <a:pt x="4191008" y="261481"/>
                    </a:moveTo>
                    <a:lnTo>
                      <a:pt x="4191008" y="389369"/>
                    </a:lnTo>
                    <a:lnTo>
                      <a:pt x="4330016" y="389369"/>
                    </a:lnTo>
                    <a:lnTo>
                      <a:pt x="4330016" y="261481"/>
                    </a:lnTo>
                    <a:close/>
                    <a:moveTo>
                      <a:pt x="0" y="0"/>
                    </a:moveTo>
                    <a:lnTo>
                      <a:pt x="570675" y="0"/>
                    </a:lnTo>
                    <a:lnTo>
                      <a:pt x="570675" y="658575"/>
                    </a:lnTo>
                    <a:lnTo>
                      <a:pt x="654080" y="658575"/>
                    </a:lnTo>
                    <a:lnTo>
                      <a:pt x="654080" y="0"/>
                    </a:lnTo>
                    <a:lnTo>
                      <a:pt x="784765" y="0"/>
                    </a:lnTo>
                    <a:lnTo>
                      <a:pt x="784765" y="658575"/>
                    </a:lnTo>
                    <a:lnTo>
                      <a:pt x="868170" y="658575"/>
                    </a:lnTo>
                    <a:lnTo>
                      <a:pt x="868170" y="0"/>
                    </a:lnTo>
                    <a:lnTo>
                      <a:pt x="998854" y="0"/>
                    </a:lnTo>
                    <a:lnTo>
                      <a:pt x="998854" y="658575"/>
                    </a:lnTo>
                    <a:lnTo>
                      <a:pt x="1082259" y="658575"/>
                    </a:lnTo>
                    <a:lnTo>
                      <a:pt x="1082259" y="0"/>
                    </a:lnTo>
                    <a:lnTo>
                      <a:pt x="5393520" y="0"/>
                    </a:lnTo>
                    <a:lnTo>
                      <a:pt x="5393520" y="667240"/>
                    </a:lnTo>
                    <a:lnTo>
                      <a:pt x="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" name="Rectangle 26">
                <a:extLst>
                  <a:ext uri="{FF2B5EF4-FFF2-40B4-BE49-F238E27FC236}">
                    <a16:creationId xmlns:a16="http://schemas.microsoft.com/office/drawing/2014/main" id="{48AFABDA-FEE7-4702-B90F-C89A85892BFF}"/>
                  </a:ext>
                </a:extLst>
              </p:cNvPr>
              <p:cNvSpPr/>
              <p:nvPr/>
            </p:nvSpPr>
            <p:spPr>
              <a:xfrm rot="16200000" flipH="1" flipV="1">
                <a:off x="3035148" y="4605481"/>
                <a:ext cx="1734320" cy="214555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933815" y="0"/>
                    </a:moveTo>
                    <a:lnTo>
                      <a:pt x="834953" y="0"/>
                    </a:lnTo>
                    <a:lnTo>
                      <a:pt x="834953" y="658575"/>
                    </a:lnTo>
                    <a:lnTo>
                      <a:pt x="751548" y="658575"/>
                    </a:lnTo>
                    <a:lnTo>
                      <a:pt x="751548" y="0"/>
                    </a:lnTo>
                    <a:lnTo>
                      <a:pt x="620863" y="0"/>
                    </a:lnTo>
                    <a:lnTo>
                      <a:pt x="620863" y="658575"/>
                    </a:lnTo>
                    <a:lnTo>
                      <a:pt x="537458" y="658575"/>
                    </a:lnTo>
                    <a:lnTo>
                      <a:pt x="537458" y="0"/>
                    </a:lnTo>
                    <a:lnTo>
                      <a:pt x="406774" y="0"/>
                    </a:lnTo>
                    <a:lnTo>
                      <a:pt x="406774" y="658575"/>
                    </a:lnTo>
                    <a:lnTo>
                      <a:pt x="323369" y="658575"/>
                    </a:lnTo>
                    <a:lnTo>
                      <a:pt x="323369" y="0"/>
                    </a:lnTo>
                    <a:lnTo>
                      <a:pt x="192684" y="0"/>
                    </a:lnTo>
                    <a:lnTo>
                      <a:pt x="192684" y="658575"/>
                    </a:lnTo>
                    <a:lnTo>
                      <a:pt x="109279" y="658575"/>
                    </a:lnTo>
                    <a:lnTo>
                      <a:pt x="109279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4933815" y="667240"/>
                    </a:lnTo>
                    <a:close/>
                    <a:moveTo>
                      <a:pt x="5147905" y="0"/>
                    </a:moveTo>
                    <a:lnTo>
                      <a:pt x="5017220" y="0"/>
                    </a:lnTo>
                    <a:lnTo>
                      <a:pt x="5017220" y="667240"/>
                    </a:lnTo>
                    <a:lnTo>
                      <a:pt x="5147905" y="667240"/>
                    </a:lnTo>
                    <a:close/>
                    <a:moveTo>
                      <a:pt x="5393520" y="0"/>
                    </a:moveTo>
                    <a:lnTo>
                      <a:pt x="5231310" y="0"/>
                    </a:lnTo>
                    <a:lnTo>
                      <a:pt x="523131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" name="Rectangle 52">
                <a:extLst>
                  <a:ext uri="{FF2B5EF4-FFF2-40B4-BE49-F238E27FC236}">
                    <a16:creationId xmlns:a16="http://schemas.microsoft.com/office/drawing/2014/main" id="{52C7F5E4-D135-4207-8C01-FEC630A23287}"/>
                  </a:ext>
                </a:extLst>
              </p:cNvPr>
              <p:cNvSpPr/>
              <p:nvPr/>
            </p:nvSpPr>
            <p:spPr>
              <a:xfrm rot="16200000" flipH="1" flipV="1">
                <a:off x="4883414" y="4695262"/>
                <a:ext cx="1555516" cy="213797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5393520" y="0"/>
                    </a:moveTo>
                    <a:lnTo>
                      <a:pt x="1875109" y="0"/>
                    </a:lnTo>
                    <a:lnTo>
                      <a:pt x="1875109" y="658575"/>
                    </a:lnTo>
                    <a:lnTo>
                      <a:pt x="1782911" y="658575"/>
                    </a:lnTo>
                    <a:lnTo>
                      <a:pt x="1782911" y="0"/>
                    </a:lnTo>
                    <a:lnTo>
                      <a:pt x="1642284" y="0"/>
                    </a:lnTo>
                    <a:lnTo>
                      <a:pt x="1642284" y="658575"/>
                    </a:lnTo>
                    <a:lnTo>
                      <a:pt x="1550085" y="658575"/>
                    </a:lnTo>
                    <a:lnTo>
                      <a:pt x="1550085" y="0"/>
                    </a:lnTo>
                    <a:lnTo>
                      <a:pt x="1409458" y="0"/>
                    </a:lnTo>
                    <a:lnTo>
                      <a:pt x="1409458" y="658575"/>
                    </a:lnTo>
                    <a:lnTo>
                      <a:pt x="1317259" y="658575"/>
                    </a:lnTo>
                    <a:lnTo>
                      <a:pt x="1317259" y="0"/>
                    </a:lnTo>
                    <a:lnTo>
                      <a:pt x="1176632" y="0"/>
                    </a:lnTo>
                    <a:lnTo>
                      <a:pt x="1176632" y="658575"/>
                    </a:lnTo>
                    <a:lnTo>
                      <a:pt x="1084434" y="658575"/>
                    </a:lnTo>
                    <a:lnTo>
                      <a:pt x="1084434" y="0"/>
                    </a:lnTo>
                    <a:lnTo>
                      <a:pt x="943806" y="0"/>
                    </a:lnTo>
                    <a:lnTo>
                      <a:pt x="943806" y="658575"/>
                    </a:lnTo>
                    <a:lnTo>
                      <a:pt x="851608" y="658575"/>
                    </a:lnTo>
                    <a:lnTo>
                      <a:pt x="851608" y="0"/>
                    </a:lnTo>
                    <a:lnTo>
                      <a:pt x="710981" y="0"/>
                    </a:lnTo>
                    <a:lnTo>
                      <a:pt x="710981" y="658575"/>
                    </a:lnTo>
                    <a:lnTo>
                      <a:pt x="618782" y="658575"/>
                    </a:lnTo>
                    <a:lnTo>
                      <a:pt x="618782" y="0"/>
                    </a:lnTo>
                    <a:lnTo>
                      <a:pt x="478155" y="0"/>
                    </a:lnTo>
                    <a:lnTo>
                      <a:pt x="478155" y="658575"/>
                    </a:lnTo>
                    <a:lnTo>
                      <a:pt x="385957" y="658575"/>
                    </a:lnTo>
                    <a:lnTo>
                      <a:pt x="385957" y="0"/>
                    </a:lnTo>
                    <a:lnTo>
                      <a:pt x="245332" y="0"/>
                    </a:lnTo>
                    <a:lnTo>
                      <a:pt x="245332" y="658575"/>
                    </a:lnTo>
                    <a:lnTo>
                      <a:pt x="153133" y="658575"/>
                    </a:lnTo>
                    <a:lnTo>
                      <a:pt x="153133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" name="Rectangle 98">
                <a:extLst>
                  <a:ext uri="{FF2B5EF4-FFF2-40B4-BE49-F238E27FC236}">
                    <a16:creationId xmlns:a16="http://schemas.microsoft.com/office/drawing/2014/main" id="{82536D25-3EB3-4256-BADC-D219C99281B4}"/>
                  </a:ext>
                </a:extLst>
              </p:cNvPr>
              <p:cNvSpPr/>
              <p:nvPr/>
            </p:nvSpPr>
            <p:spPr>
              <a:xfrm rot="5400000" flipH="1">
                <a:off x="3572073" y="4627733"/>
                <a:ext cx="1694715" cy="20965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577339" y="222921"/>
                    </a:moveTo>
                    <a:lnTo>
                      <a:pt x="4577339" y="451264"/>
                    </a:lnTo>
                    <a:lnTo>
                      <a:pt x="4329141" y="451264"/>
                    </a:lnTo>
                    <a:lnTo>
                      <a:pt x="4329141" y="222921"/>
                    </a:lnTo>
                    <a:close/>
                    <a:moveTo>
                      <a:pt x="5021455" y="222921"/>
                    </a:moveTo>
                    <a:lnTo>
                      <a:pt x="5021455" y="451264"/>
                    </a:lnTo>
                    <a:lnTo>
                      <a:pt x="4773257" y="451264"/>
                    </a:lnTo>
                    <a:lnTo>
                      <a:pt x="4773257" y="222921"/>
                    </a:lnTo>
                    <a:close/>
                    <a:moveTo>
                      <a:pt x="5393520" y="0"/>
                    </a:moveTo>
                    <a:lnTo>
                      <a:pt x="538365" y="0"/>
                    </a:lnTo>
                    <a:lnTo>
                      <a:pt x="538365" y="667239"/>
                    </a:lnTo>
                    <a:lnTo>
                      <a:pt x="300065" y="667239"/>
                    </a:lnTo>
                    <a:lnTo>
                      <a:pt x="300065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" name="Rectangle 110">
                <a:extLst>
                  <a:ext uri="{FF2B5EF4-FFF2-40B4-BE49-F238E27FC236}">
                    <a16:creationId xmlns:a16="http://schemas.microsoft.com/office/drawing/2014/main" id="{0A0C8E43-95A5-4247-8F88-A547EFBF345B}"/>
                  </a:ext>
                </a:extLst>
              </p:cNvPr>
              <p:cNvSpPr/>
              <p:nvPr/>
            </p:nvSpPr>
            <p:spPr>
              <a:xfrm rot="5400000" flipH="1">
                <a:off x="3412106" y="4737149"/>
                <a:ext cx="1499976" cy="185564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160738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160738" y="667240"/>
                    </a:lnTo>
                    <a:close/>
                    <a:moveTo>
                      <a:pt x="374828" y="0"/>
                    </a:moveTo>
                    <a:lnTo>
                      <a:pt x="244143" y="0"/>
                    </a:lnTo>
                    <a:lnTo>
                      <a:pt x="244143" y="667240"/>
                    </a:lnTo>
                    <a:lnTo>
                      <a:pt x="374828" y="667240"/>
                    </a:lnTo>
                    <a:close/>
                    <a:moveTo>
                      <a:pt x="588917" y="0"/>
                    </a:moveTo>
                    <a:lnTo>
                      <a:pt x="458233" y="0"/>
                    </a:lnTo>
                    <a:lnTo>
                      <a:pt x="458233" y="667240"/>
                    </a:lnTo>
                    <a:lnTo>
                      <a:pt x="588917" y="667240"/>
                    </a:lnTo>
                    <a:close/>
                    <a:moveTo>
                      <a:pt x="803007" y="0"/>
                    </a:moveTo>
                    <a:lnTo>
                      <a:pt x="672322" y="0"/>
                    </a:lnTo>
                    <a:lnTo>
                      <a:pt x="672322" y="667240"/>
                    </a:lnTo>
                    <a:lnTo>
                      <a:pt x="803007" y="667240"/>
                    </a:lnTo>
                    <a:close/>
                    <a:moveTo>
                      <a:pt x="5393520" y="0"/>
                    </a:moveTo>
                    <a:lnTo>
                      <a:pt x="886412" y="0"/>
                    </a:lnTo>
                    <a:lnTo>
                      <a:pt x="886412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" name="Rectangle 112">
                <a:extLst>
                  <a:ext uri="{FF2B5EF4-FFF2-40B4-BE49-F238E27FC236}">
                    <a16:creationId xmlns:a16="http://schemas.microsoft.com/office/drawing/2014/main" id="{AE809B55-0840-45B2-9127-88F675B9FC02}"/>
                  </a:ext>
                </a:extLst>
              </p:cNvPr>
              <p:cNvSpPr/>
              <p:nvPr/>
            </p:nvSpPr>
            <p:spPr>
              <a:xfrm rot="5400000" flipH="1">
                <a:off x="3801983" y="4577115"/>
                <a:ext cx="1784807" cy="2208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" name="Rectangle 112">
                <a:extLst>
                  <a:ext uri="{FF2B5EF4-FFF2-40B4-BE49-F238E27FC236}">
                    <a16:creationId xmlns:a16="http://schemas.microsoft.com/office/drawing/2014/main" id="{6D1856C4-4B79-43B1-8987-125EE786AE21}"/>
                  </a:ext>
                </a:extLst>
              </p:cNvPr>
              <p:cNvSpPr/>
              <p:nvPr/>
            </p:nvSpPr>
            <p:spPr>
              <a:xfrm rot="5400000" flipH="1">
                <a:off x="2410703" y="4523806"/>
                <a:ext cx="1879687" cy="232539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615033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615033" y="667240"/>
                    </a:lnTo>
                    <a:close/>
                    <a:moveTo>
                      <a:pt x="829123" y="0"/>
                    </a:moveTo>
                    <a:lnTo>
                      <a:pt x="698438" y="0"/>
                    </a:lnTo>
                    <a:lnTo>
                      <a:pt x="698438" y="667240"/>
                    </a:lnTo>
                    <a:lnTo>
                      <a:pt x="829123" y="667240"/>
                    </a:lnTo>
                    <a:close/>
                    <a:moveTo>
                      <a:pt x="4597121" y="0"/>
                    </a:moveTo>
                    <a:lnTo>
                      <a:pt x="912528" y="0"/>
                    </a:lnTo>
                    <a:lnTo>
                      <a:pt x="912528" y="667240"/>
                    </a:lnTo>
                    <a:lnTo>
                      <a:pt x="4597121" y="667240"/>
                    </a:lnTo>
                    <a:close/>
                    <a:moveTo>
                      <a:pt x="4811211" y="0"/>
                    </a:moveTo>
                    <a:lnTo>
                      <a:pt x="4680526" y="0"/>
                    </a:lnTo>
                    <a:lnTo>
                      <a:pt x="4680526" y="667240"/>
                    </a:lnTo>
                    <a:lnTo>
                      <a:pt x="4811211" y="667240"/>
                    </a:lnTo>
                    <a:close/>
                    <a:moveTo>
                      <a:pt x="5393520" y="0"/>
                    </a:moveTo>
                    <a:lnTo>
                      <a:pt x="4894616" y="0"/>
                    </a:lnTo>
                    <a:lnTo>
                      <a:pt x="4894616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" name="Rectangle 97">
                <a:extLst>
                  <a:ext uri="{FF2B5EF4-FFF2-40B4-BE49-F238E27FC236}">
                    <a16:creationId xmlns:a16="http://schemas.microsoft.com/office/drawing/2014/main" id="{515EFC2E-C398-40FE-9590-1AAB9DB5EC51}"/>
                  </a:ext>
                </a:extLst>
              </p:cNvPr>
              <p:cNvSpPr/>
              <p:nvPr/>
            </p:nvSpPr>
            <p:spPr>
              <a:xfrm rot="5400000" flipH="1">
                <a:off x="2326501" y="4731870"/>
                <a:ext cx="1509371" cy="186726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3749325" y="214783"/>
                    </a:moveTo>
                    <a:lnTo>
                      <a:pt x="3749325" y="452458"/>
                    </a:lnTo>
                    <a:lnTo>
                      <a:pt x="3604159" y="452458"/>
                    </a:lnTo>
                    <a:lnTo>
                      <a:pt x="3604159" y="214783"/>
                    </a:lnTo>
                    <a:close/>
                    <a:moveTo>
                      <a:pt x="4010934" y="214783"/>
                    </a:moveTo>
                    <a:lnTo>
                      <a:pt x="4010934" y="452458"/>
                    </a:lnTo>
                    <a:lnTo>
                      <a:pt x="3865768" y="452458"/>
                    </a:lnTo>
                    <a:lnTo>
                      <a:pt x="3865768" y="214783"/>
                    </a:lnTo>
                    <a:close/>
                    <a:moveTo>
                      <a:pt x="4272544" y="214783"/>
                    </a:moveTo>
                    <a:lnTo>
                      <a:pt x="4272544" y="452458"/>
                    </a:lnTo>
                    <a:lnTo>
                      <a:pt x="4127378" y="452458"/>
                    </a:lnTo>
                    <a:lnTo>
                      <a:pt x="4127378" y="214783"/>
                    </a:lnTo>
                    <a:close/>
                    <a:moveTo>
                      <a:pt x="4534153" y="214783"/>
                    </a:moveTo>
                    <a:lnTo>
                      <a:pt x="4534153" y="452458"/>
                    </a:lnTo>
                    <a:lnTo>
                      <a:pt x="4388987" y="452458"/>
                    </a:lnTo>
                    <a:lnTo>
                      <a:pt x="4388987" y="214783"/>
                    </a:lnTo>
                    <a:close/>
                    <a:moveTo>
                      <a:pt x="4795763" y="214783"/>
                    </a:moveTo>
                    <a:lnTo>
                      <a:pt x="4795763" y="452458"/>
                    </a:lnTo>
                    <a:lnTo>
                      <a:pt x="4650597" y="452458"/>
                    </a:lnTo>
                    <a:lnTo>
                      <a:pt x="4650597" y="214783"/>
                    </a:lnTo>
                    <a:close/>
                    <a:moveTo>
                      <a:pt x="5057372" y="214783"/>
                    </a:moveTo>
                    <a:lnTo>
                      <a:pt x="5057372" y="452458"/>
                    </a:lnTo>
                    <a:lnTo>
                      <a:pt x="4912206" y="452458"/>
                    </a:lnTo>
                    <a:lnTo>
                      <a:pt x="4912206" y="214783"/>
                    </a:lnTo>
                    <a:close/>
                    <a:moveTo>
                      <a:pt x="5393520" y="0"/>
                    </a:move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1" name="Rectangle 74">
                <a:extLst>
                  <a:ext uri="{FF2B5EF4-FFF2-40B4-BE49-F238E27FC236}">
                    <a16:creationId xmlns:a16="http://schemas.microsoft.com/office/drawing/2014/main" id="{3D215235-0B96-48B3-B8D5-3DB53063AA8E}"/>
                  </a:ext>
                </a:extLst>
              </p:cNvPr>
              <p:cNvSpPr/>
              <p:nvPr/>
            </p:nvSpPr>
            <p:spPr>
              <a:xfrm rot="5400000" flipH="1">
                <a:off x="4624354" y="4709730"/>
                <a:ext cx="1530076" cy="210301"/>
              </a:xfrm>
              <a:custGeom>
                <a:avLst/>
                <a:gdLst/>
                <a:ahLst/>
                <a:cxnLst/>
                <a:rect l="l" t="t" r="r" b="b"/>
                <a:pathLst>
                  <a:path w="5393520" h="667240">
                    <a:moveTo>
                      <a:pt x="4294520" y="262881"/>
                    </a:moveTo>
                    <a:lnTo>
                      <a:pt x="4294520" y="390769"/>
                    </a:lnTo>
                    <a:lnTo>
                      <a:pt x="4155512" y="390769"/>
                    </a:lnTo>
                    <a:lnTo>
                      <a:pt x="4155512" y="262881"/>
                    </a:lnTo>
                    <a:close/>
                    <a:moveTo>
                      <a:pt x="4545033" y="262881"/>
                    </a:moveTo>
                    <a:lnTo>
                      <a:pt x="4545033" y="390769"/>
                    </a:lnTo>
                    <a:lnTo>
                      <a:pt x="4406025" y="390769"/>
                    </a:lnTo>
                    <a:lnTo>
                      <a:pt x="4406025" y="262881"/>
                    </a:lnTo>
                    <a:close/>
                    <a:moveTo>
                      <a:pt x="4795546" y="262881"/>
                    </a:moveTo>
                    <a:lnTo>
                      <a:pt x="4795546" y="390769"/>
                    </a:lnTo>
                    <a:lnTo>
                      <a:pt x="4656538" y="390769"/>
                    </a:lnTo>
                    <a:lnTo>
                      <a:pt x="4656538" y="262881"/>
                    </a:lnTo>
                    <a:close/>
                    <a:moveTo>
                      <a:pt x="5393520" y="0"/>
                    </a:moveTo>
                    <a:lnTo>
                      <a:pt x="1140534" y="0"/>
                    </a:lnTo>
                    <a:lnTo>
                      <a:pt x="1140534" y="658575"/>
                    </a:lnTo>
                    <a:lnTo>
                      <a:pt x="1057129" y="658575"/>
                    </a:lnTo>
                    <a:lnTo>
                      <a:pt x="1057129" y="0"/>
                    </a:lnTo>
                    <a:lnTo>
                      <a:pt x="926444" y="0"/>
                    </a:lnTo>
                    <a:lnTo>
                      <a:pt x="926444" y="658575"/>
                    </a:lnTo>
                    <a:lnTo>
                      <a:pt x="843039" y="658575"/>
                    </a:lnTo>
                    <a:lnTo>
                      <a:pt x="843039" y="0"/>
                    </a:lnTo>
                    <a:lnTo>
                      <a:pt x="712355" y="0"/>
                    </a:lnTo>
                    <a:lnTo>
                      <a:pt x="712355" y="658575"/>
                    </a:lnTo>
                    <a:lnTo>
                      <a:pt x="628950" y="658575"/>
                    </a:lnTo>
                    <a:lnTo>
                      <a:pt x="628950" y="0"/>
                    </a:lnTo>
                    <a:lnTo>
                      <a:pt x="498265" y="0"/>
                    </a:lnTo>
                    <a:lnTo>
                      <a:pt x="498265" y="658575"/>
                    </a:lnTo>
                    <a:lnTo>
                      <a:pt x="414860" y="658575"/>
                    </a:lnTo>
                    <a:lnTo>
                      <a:pt x="414860" y="0"/>
                    </a:lnTo>
                    <a:lnTo>
                      <a:pt x="0" y="0"/>
                    </a:lnTo>
                    <a:lnTo>
                      <a:pt x="0" y="667240"/>
                    </a:lnTo>
                    <a:lnTo>
                      <a:pt x="5393520" y="667240"/>
                    </a:lnTo>
                    <a:close/>
                  </a:path>
                </a:pathLst>
              </a:custGeom>
              <a:solidFill>
                <a:schemeClr val="accent3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2" name="Rectangle 131">
                <a:extLst>
                  <a:ext uri="{FF2B5EF4-FFF2-40B4-BE49-F238E27FC236}">
                    <a16:creationId xmlns:a16="http://schemas.microsoft.com/office/drawing/2014/main" id="{46D4D347-97A2-4FBA-B066-7CC234A85CEC}"/>
                  </a:ext>
                </a:extLst>
              </p:cNvPr>
              <p:cNvSpPr/>
              <p:nvPr/>
            </p:nvSpPr>
            <p:spPr>
              <a:xfrm rot="5400000" flipH="1">
                <a:off x="4253712" y="4609117"/>
                <a:ext cx="15816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1581603" h="360000">
                    <a:moveTo>
                      <a:pt x="1202902" y="360000"/>
                    </a:moveTo>
                    <a:lnTo>
                      <a:pt x="1202902" y="0"/>
                    </a:lnTo>
                    <a:lnTo>
                      <a:pt x="1152000" y="0"/>
                    </a:lnTo>
                    <a:lnTo>
                      <a:pt x="1019560" y="0"/>
                    </a:lnTo>
                    <a:lnTo>
                      <a:pt x="929520" y="0"/>
                    </a:lnTo>
                    <a:lnTo>
                      <a:pt x="863339" y="0"/>
                    </a:lnTo>
                    <a:lnTo>
                      <a:pt x="773299" y="0"/>
                    </a:lnTo>
                    <a:lnTo>
                      <a:pt x="429603" y="0"/>
                    </a:lnTo>
                    <a:lnTo>
                      <a:pt x="0" y="0"/>
                    </a:lnTo>
                    <a:lnTo>
                      <a:pt x="0" y="360000"/>
                    </a:lnTo>
                    <a:lnTo>
                      <a:pt x="429603" y="360000"/>
                    </a:lnTo>
                    <a:lnTo>
                      <a:pt x="773299" y="360000"/>
                    </a:lnTo>
                    <a:lnTo>
                      <a:pt x="863339" y="360000"/>
                    </a:lnTo>
                    <a:lnTo>
                      <a:pt x="929520" y="360000"/>
                    </a:lnTo>
                    <a:lnTo>
                      <a:pt x="1019560" y="360000"/>
                    </a:lnTo>
                    <a:lnTo>
                      <a:pt x="1152000" y="360000"/>
                    </a:lnTo>
                    <a:close/>
                    <a:moveTo>
                      <a:pt x="1359123" y="360000"/>
                    </a:moveTo>
                    <a:lnTo>
                      <a:pt x="1359123" y="0"/>
                    </a:lnTo>
                    <a:lnTo>
                      <a:pt x="1292942" y="0"/>
                    </a:lnTo>
                    <a:lnTo>
                      <a:pt x="1292942" y="360000"/>
                    </a:lnTo>
                    <a:close/>
                    <a:moveTo>
                      <a:pt x="1581603" y="360000"/>
                    </a:moveTo>
                    <a:lnTo>
                      <a:pt x="1581603" y="0"/>
                    </a:lnTo>
                    <a:lnTo>
                      <a:pt x="1449163" y="0"/>
                    </a:lnTo>
                    <a:lnTo>
                      <a:pt x="1449163" y="360000"/>
                    </a:lnTo>
                    <a:close/>
                  </a:path>
                </a:pathLst>
              </a:custGeom>
              <a:solidFill>
                <a:schemeClr val="accent4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EF9588-2F62-49A1-A2CC-2C45FBE1237E}"/>
                </a:ext>
              </a:extLst>
            </p:cNvPr>
            <p:cNvGrpSpPr/>
            <p:nvPr/>
          </p:nvGrpSpPr>
          <p:grpSpPr>
            <a:xfrm>
              <a:off x="1525348" y="1579815"/>
              <a:ext cx="6070988" cy="2761700"/>
              <a:chOff x="1525348" y="1579815"/>
              <a:chExt cx="6070988" cy="27617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CF21B08-2616-410B-93DA-0D363B16F653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CAFF207D-DAFE-4970-A31C-6867E26183D9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" name="Freeform 22">
                <a:extLst>
                  <a:ext uri="{FF2B5EF4-FFF2-40B4-BE49-F238E27FC236}">
                    <a16:creationId xmlns:a16="http://schemas.microsoft.com/office/drawing/2014/main" id="{EFF41FA7-66E6-4C75-B95C-440904ABB2A3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099F25B-4BB6-4250-9180-71DF436251A0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FF5B8E4-E79C-48B4-8CEB-EA98970F0580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E6096B6D-CA48-4AE0-A3C4-7D8DF9C68D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C0AFE33-9640-495A-B6E4-25295E35D7B8}"/>
                  </a:ext>
                </a:extLst>
              </p:cNvPr>
              <p:cNvSpPr/>
              <p:nvPr/>
            </p:nvSpPr>
            <p:spPr>
              <a:xfrm>
                <a:off x="6122007" y="3356991"/>
                <a:ext cx="236068" cy="27199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F997DE2-525A-4DDD-A804-E78CB99F27C4}"/>
              </a:ext>
            </a:extLst>
          </p:cNvPr>
          <p:cNvSpPr txBox="1"/>
          <p:nvPr/>
        </p:nvSpPr>
        <p:spPr>
          <a:xfrm>
            <a:off x="5839688" y="4225033"/>
            <a:ext cx="1763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5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Психологічне консультування</a:t>
            </a:r>
            <a:endParaRPr lang="ko-KR" altLang="en-US" sz="15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4D4EE8-AA08-438F-8637-66BD6FDAE3E8}"/>
              </a:ext>
            </a:extLst>
          </p:cNvPr>
          <p:cNvSpPr txBox="1"/>
          <p:nvPr/>
        </p:nvSpPr>
        <p:spPr>
          <a:xfrm>
            <a:off x="539552" y="4235878"/>
            <a:ext cx="20099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Event-</a:t>
            </a:r>
            <a:r>
              <a:rPr lang="uk-UA" altLang="ko-KR" sz="15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менеджмент</a:t>
            </a:r>
            <a:endParaRPr lang="ko-KR" altLang="en-US" sz="15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3E49B4-4C93-4DE2-97F3-45A9FDE37776}"/>
              </a:ext>
            </a:extLst>
          </p:cNvPr>
          <p:cNvSpPr txBox="1"/>
          <p:nvPr/>
        </p:nvSpPr>
        <p:spPr>
          <a:xfrm>
            <a:off x="6352477" y="3526019"/>
            <a:ext cx="1763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5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Спортивна журналістика</a:t>
            </a:r>
            <a:endParaRPr lang="ko-KR" altLang="en-US" sz="15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AD525A-AC5D-4F55-B211-B58D9F03A571}"/>
              </a:ext>
            </a:extLst>
          </p:cNvPr>
          <p:cNvSpPr txBox="1"/>
          <p:nvPr/>
        </p:nvSpPr>
        <p:spPr>
          <a:xfrm>
            <a:off x="280043" y="3567357"/>
            <a:ext cx="17635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altLang="ko-KR" sz="15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Релігієзнавство</a:t>
            </a:r>
            <a:endParaRPr lang="ko-KR" altLang="en-US" sz="15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E7D273-67DF-434C-8D1E-4DD820B09F2F}"/>
              </a:ext>
            </a:extLst>
          </p:cNvPr>
          <p:cNvSpPr txBox="1"/>
          <p:nvPr/>
        </p:nvSpPr>
        <p:spPr>
          <a:xfrm>
            <a:off x="179512" y="2757365"/>
            <a:ext cx="2082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altLang="ko-KR" sz="15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Аналітика суспільних процесів</a:t>
            </a:r>
            <a:endParaRPr lang="ko-KR" altLang="en-US" sz="15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CBA9FB-0DF7-45BF-94EF-F9D524823DEF}"/>
              </a:ext>
            </a:extLst>
          </p:cNvPr>
          <p:cNvSpPr txBox="1"/>
          <p:nvPr/>
        </p:nvSpPr>
        <p:spPr>
          <a:xfrm>
            <a:off x="6128713" y="2885106"/>
            <a:ext cx="17635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Study game</a:t>
            </a:r>
            <a:endParaRPr lang="ko-KR" altLang="en-US" sz="15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cxnSp>
        <p:nvCxnSpPr>
          <p:cNvPr id="44" name="Elbow Connector 61">
            <a:extLst>
              <a:ext uri="{FF2B5EF4-FFF2-40B4-BE49-F238E27FC236}">
                <a16:creationId xmlns:a16="http://schemas.microsoft.com/office/drawing/2014/main" id="{3C1A5127-A93B-42FA-A08D-1E89ED250987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252712" y="3026651"/>
            <a:ext cx="906767" cy="546638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66">
            <a:extLst>
              <a:ext uri="{FF2B5EF4-FFF2-40B4-BE49-F238E27FC236}">
                <a16:creationId xmlns:a16="http://schemas.microsoft.com/office/drawing/2014/main" id="{60C9AF84-86F9-40B2-8213-801066518FD6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035364" y="3721663"/>
            <a:ext cx="1443454" cy="76526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71">
            <a:extLst>
              <a:ext uri="{FF2B5EF4-FFF2-40B4-BE49-F238E27FC236}">
                <a16:creationId xmlns:a16="http://schemas.microsoft.com/office/drawing/2014/main" id="{DB00A7BB-4DF5-4626-A6C0-746B7B0EC117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2537416" y="3981185"/>
            <a:ext cx="1445041" cy="410498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78">
            <a:extLst>
              <a:ext uri="{FF2B5EF4-FFF2-40B4-BE49-F238E27FC236}">
                <a16:creationId xmlns:a16="http://schemas.microsoft.com/office/drawing/2014/main" id="{22688FC4-05AC-4B69-B55B-A626EC90873C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 flipV="1">
            <a:off x="4983398" y="3721663"/>
            <a:ext cx="1369154" cy="428196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87">
            <a:extLst>
              <a:ext uri="{FF2B5EF4-FFF2-40B4-BE49-F238E27FC236}">
                <a16:creationId xmlns:a16="http://schemas.microsoft.com/office/drawing/2014/main" id="{74A0987E-4855-4CE7-BAE8-AE61BBA71243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 flipV="1">
            <a:off x="5302647" y="3026651"/>
            <a:ext cx="832556" cy="534555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91">
            <a:extLst>
              <a:ext uri="{FF2B5EF4-FFF2-40B4-BE49-F238E27FC236}">
                <a16:creationId xmlns:a16="http://schemas.microsoft.com/office/drawing/2014/main" id="{B698C6FA-868E-4DB7-B351-352E4C9B4A9A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>
            <a:off x="4756389" y="4027174"/>
            <a:ext cx="1094109" cy="364510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Текст 1"/>
          <p:cNvSpPr txBox="1">
            <a:spLocks/>
          </p:cNvSpPr>
          <p:nvPr/>
        </p:nvSpPr>
        <p:spPr>
          <a:xfrm>
            <a:off x="-131317" y="21467"/>
            <a:ext cx="9144000" cy="76808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405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uk-UA" smtClean="0">
                <a:solidFill>
                  <a:schemeClr val="tx2"/>
                </a:solidFill>
              </a:rPr>
              <a:t>Нові спеціальності в ТНПУ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53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Світлина від Oksana Werbowetska.">
            <a:extLst>
              <a:ext uri="{FF2B5EF4-FFF2-40B4-BE49-F238E27FC236}">
                <a16:creationId xmlns:a16="http://schemas.microsoft.com/office/drawing/2014/main" id="{27E6026B-AEEF-0E4A-A5DD-68DAE64F2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r="2040" b="3"/>
          <a:stretch/>
        </p:blipFill>
        <p:spPr bwMode="auto">
          <a:xfrm>
            <a:off x="467544" y="1447030"/>
            <a:ext cx="5149452" cy="40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Світлина від Natalia Lobas.">
            <a:extLst>
              <a:ext uri="{FF2B5EF4-FFF2-40B4-BE49-F238E27FC236}">
                <a16:creationId xmlns:a16="http://schemas.microsoft.com/office/drawing/2014/main" id="{FECD89FA-11E1-C14F-8682-AC1C316CB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r="25126"/>
          <a:stretch/>
        </p:blipFill>
        <p:spPr bwMode="auto">
          <a:xfrm>
            <a:off x="5937422" y="1161628"/>
            <a:ext cx="2058782" cy="239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Світлина від Natalia Lobas.">
            <a:extLst>
              <a:ext uri="{FF2B5EF4-FFF2-40B4-BE49-F238E27FC236}">
                <a16:creationId xmlns:a16="http://schemas.microsoft.com/office/drawing/2014/main" id="{8CEA941F-0546-F744-930C-682B42B76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22" b="3"/>
          <a:stretch/>
        </p:blipFill>
        <p:spPr bwMode="auto">
          <a:xfrm>
            <a:off x="5937422" y="4005064"/>
            <a:ext cx="2058782" cy="240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38" y="1242"/>
            <a:ext cx="516699" cy="6858000"/>
          </a:xfrm>
          <a:prstGeom prst="rect">
            <a:avLst/>
          </a:prstGeom>
        </p:spPr>
      </p:pic>
      <p:sp>
        <p:nvSpPr>
          <p:cNvPr id="11" name="Текст 1"/>
          <p:cNvSpPr txBox="1">
            <a:spLocks/>
          </p:cNvSpPr>
          <p:nvPr/>
        </p:nvSpPr>
        <p:spPr>
          <a:xfrm>
            <a:off x="179512" y="393543"/>
            <a:ext cx="9144000" cy="768085"/>
          </a:xfrm>
          <a:prstGeom prst="rect">
            <a:avLst/>
          </a:prstGeom>
        </p:spPr>
        <p:txBody>
          <a:bodyPr vert="horz" tIns="0" bIns="0" anchor="b"/>
          <a:lstStyle>
            <a:defPPr>
              <a:defRPr lang="uk-UA"/>
            </a:defPPr>
            <a:lvl1pPr marL="0" algn="l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dirty="0" smtClean="0"/>
              <a:t>Полоністика в ТНПУ, як спеціальність, започаткована у 2002 р.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93564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Світлина від Polskie Towarzystwo Kulturalno-Oświatowe w Tarnopolu.">
            <a:extLst>
              <a:ext uri="{FF2B5EF4-FFF2-40B4-BE49-F238E27FC236}">
                <a16:creationId xmlns:a16="http://schemas.microsoft.com/office/drawing/2014/main" id="{589D0876-A6B8-DE4E-B3F5-08A2BB213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9" b="-3"/>
          <a:stretch/>
        </p:blipFill>
        <p:spPr bwMode="auto">
          <a:xfrm>
            <a:off x="251520" y="836712"/>
            <a:ext cx="2491145" cy="208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content.fiev4-1.fna.fbcdn.net/v/t1.15752-9/59995901_2266390763688755_5480066205962207232_n.jpg?_nc_cat=111&amp;_nc_ht=scontent.fiev4-1.fna&amp;oh=c5b615aafc1a250e2efed2cc190c79b0&amp;oe=5D6F37AF">
            <a:extLst>
              <a:ext uri="{FF2B5EF4-FFF2-40B4-BE49-F238E27FC236}">
                <a16:creationId xmlns:a16="http://schemas.microsoft.com/office/drawing/2014/main" id="{2CF34A2E-23F7-F144-A86A-DB3B3E4A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62" y="3717032"/>
            <a:ext cx="2629047" cy="30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Світлина від Polskie Towarzystwo Kulturalno-Oświatowe w Tarnopolu.">
            <a:extLst>
              <a:ext uri="{FF2B5EF4-FFF2-40B4-BE49-F238E27FC236}">
                <a16:creationId xmlns:a16="http://schemas.microsoft.com/office/drawing/2014/main" id="{FB5425BA-144E-F04E-A4CB-EC2387DD7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r="24275" b="-1"/>
          <a:stretch/>
        </p:blipFill>
        <p:spPr bwMode="auto">
          <a:xfrm>
            <a:off x="5580112" y="824646"/>
            <a:ext cx="2488187" cy="209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F5752F-63E7-8542-A6C5-8C2C2604D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1340768"/>
            <a:ext cx="1916183" cy="1983813"/>
          </a:xfrm>
          <a:prstGeom prst="rect">
            <a:avLst/>
          </a:prstGeom>
        </p:spPr>
      </p:pic>
      <p:pic>
        <p:nvPicPr>
          <p:cNvPr id="8" name="Picture 2" descr="Обговорення">
            <a:extLst>
              <a:ext uri="{FF2B5EF4-FFF2-40B4-BE49-F238E27FC236}">
                <a16:creationId xmlns:a16="http://schemas.microsoft.com/office/drawing/2014/main" id="{788E8520-2C66-0645-BED1-D2203F063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r="-1" b="7528"/>
          <a:stretch/>
        </p:blipFill>
        <p:spPr bwMode="auto">
          <a:xfrm>
            <a:off x="2963596" y="3933056"/>
            <a:ext cx="5104703" cy="273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Світлина від MojaPolska.">
            <a:extLst>
              <a:ext uri="{FF2B5EF4-FFF2-40B4-BE49-F238E27FC236}">
                <a16:creationId xmlns:a16="http://schemas.microsoft.com/office/drawing/2014/main" id="{4A1004E1-963F-6D4D-8BA9-61C511974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3"/>
          <a:stretch/>
        </p:blipFill>
        <p:spPr bwMode="auto">
          <a:xfrm>
            <a:off x="4245034" y="620687"/>
            <a:ext cx="3769693" cy="2456515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вітлина від MojaPolska.">
            <a:extLst>
              <a:ext uri="{FF2B5EF4-FFF2-40B4-BE49-F238E27FC236}">
                <a16:creationId xmlns:a16="http://schemas.microsoft.com/office/drawing/2014/main" id="{DF028EA4-D446-7949-8F5F-D75BFB3BA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1" b="1"/>
          <a:stretch/>
        </p:blipFill>
        <p:spPr bwMode="auto">
          <a:xfrm>
            <a:off x="251520" y="620688"/>
            <a:ext cx="3769694" cy="2456515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вітлина від Natalia Lobas.">
            <a:extLst>
              <a:ext uri="{FF2B5EF4-FFF2-40B4-BE49-F238E27FC236}">
                <a16:creationId xmlns:a16="http://schemas.microsoft.com/office/drawing/2014/main" id="{03ABA436-E17E-D44E-8AA8-9B4FDD2F4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1" b="-2"/>
          <a:stretch/>
        </p:blipFill>
        <p:spPr bwMode="auto">
          <a:xfrm>
            <a:off x="1979712" y="2492896"/>
            <a:ext cx="45969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8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0D60C28-B0D3-406C-8BB9-95A57029D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251168"/>
            <a:ext cx="6019800" cy="937235"/>
          </a:xfrm>
        </p:spPr>
        <p:txBody>
          <a:bodyPr>
            <a:noAutofit/>
          </a:bodyPr>
          <a:lstStyle/>
          <a:p>
            <a:pPr indent="120650" algn="ctr">
              <a:tabLst>
                <a:tab pos="457200" algn="l"/>
              </a:tabLst>
              <a:defRPr/>
            </a:pPr>
            <a:r>
              <a:rPr lang="uk-UA" sz="2900" b="1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Іноземні студенти в ТНПУ</a:t>
            </a:r>
            <a:endParaRPr lang="en-US" sz="2900" b="1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31" name="Content Placeholder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5103813" y="2523648"/>
          <a:ext cx="3529212" cy="357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іаграма 9">
            <a:extLst>
              <a:ext uri="{FF2B5EF4-FFF2-40B4-BE49-F238E27FC236}">
                <a16:creationId xmlns:a16="http://schemas.microsoft.com/office/drawing/2014/main" id="{FCDACBAD-A911-4087-A7C4-CDAF038E03F7}"/>
              </a:ext>
            </a:extLst>
          </p:cNvPr>
          <p:cNvGraphicFramePr>
            <a:graphicFrameLocks/>
          </p:cNvGraphicFramePr>
          <p:nvPr/>
        </p:nvGraphicFramePr>
        <p:xfrm>
          <a:off x="3571875" y="2440782"/>
          <a:ext cx="5267325" cy="269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196" name="Picture 4" descr="Image result for Ð¿ÑÐ°Ð¿Ð¾Ñ ÐºÐ¸ÑÐ°Ñ">
            <a:extLst>
              <a:ext uri="{FF2B5EF4-FFF2-40B4-BE49-F238E27FC236}">
                <a16:creationId xmlns:a16="http://schemas.microsoft.com/office/drawing/2014/main" id="{88A6E9DD-3D9F-4C36-9525-677FA744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10" y="1764096"/>
            <a:ext cx="1539851" cy="102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Ð¿ÑÐ°Ð¿Ð¾Ñ ÑÐ»Ð¾Ð²Ð°ÑÑÐ¸Ð½Ð¸">
            <a:extLst>
              <a:ext uri="{FF2B5EF4-FFF2-40B4-BE49-F238E27FC236}">
                <a16:creationId xmlns:a16="http://schemas.microsoft.com/office/drawing/2014/main" id="{CAA45C76-613F-49A0-8E00-BCFDE6F1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2" y="3205151"/>
            <a:ext cx="1295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Ð¿ÑÐ°Ð¿Ð¾Ñ ÐºÐ¾Ð½Ð³Ð¾">
            <a:extLst>
              <a:ext uri="{FF2B5EF4-FFF2-40B4-BE49-F238E27FC236}">
                <a16:creationId xmlns:a16="http://schemas.microsoft.com/office/drawing/2014/main" id="{FC7A1199-2797-4112-8126-8E6800710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2" y="4409136"/>
            <a:ext cx="1371600" cy="9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Ð¿ÑÐ°Ð¿Ð¾Ñ Ð±ÑÐ°Ð·Ð¸Ð»ÑÑ">
            <a:extLst>
              <a:ext uri="{FF2B5EF4-FFF2-40B4-BE49-F238E27FC236}">
                <a16:creationId xmlns:a16="http://schemas.microsoft.com/office/drawing/2014/main" id="{055B18AA-0B56-4DFE-8108-693C4554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34682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elated image">
            <a:extLst>
              <a:ext uri="{FF2B5EF4-FFF2-40B4-BE49-F238E27FC236}">
                <a16:creationId xmlns:a16="http://schemas.microsoft.com/office/drawing/2014/main" id="{10D71CBB-3CC1-40F5-9A46-E9EF7901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89" y="5385234"/>
            <a:ext cx="1406568" cy="93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Image result for Ð¿ÑÐ°Ð¿Ð¾Ñ Ð½ÑÐ³ÐµÑÑÑ">
            <a:extLst>
              <a:ext uri="{FF2B5EF4-FFF2-40B4-BE49-F238E27FC236}">
                <a16:creationId xmlns:a16="http://schemas.microsoft.com/office/drawing/2014/main" id="{D1063769-4CED-42EB-8B3E-D863DBF1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44" y="4896762"/>
            <a:ext cx="1509301" cy="150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Image result for Ð¿ÑÐ°Ð¿Ð¾Ñ Ð¼Ð°ÑÐ¾ÐºÐºÐ¾">
            <a:extLst>
              <a:ext uri="{FF2B5EF4-FFF2-40B4-BE49-F238E27FC236}">
                <a16:creationId xmlns:a16="http://schemas.microsoft.com/office/drawing/2014/main" id="{18ADE908-2DB5-422A-9AB4-1E1C343A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01" y="3694209"/>
            <a:ext cx="1364570" cy="91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Ð¿ÑÐ°Ð¿Ð¾Ñ Ð³ÑÐµÑÑÑ">
            <a:extLst>
              <a:ext uri="{FF2B5EF4-FFF2-40B4-BE49-F238E27FC236}">
                <a16:creationId xmlns:a16="http://schemas.microsoft.com/office/drawing/2014/main" id="{08097CD6-3BE3-4C2C-B2C3-CD33210C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2" y="1614972"/>
            <a:ext cx="1249794" cy="12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1603376" y="1337933"/>
          <a:ext cx="5791200" cy="400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997721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0D60C28-B0D3-406C-8BB9-95A57029D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10" y="153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971800" y="455201"/>
            <a:ext cx="5867400" cy="937235"/>
          </a:xfrm>
        </p:spPr>
        <p:txBody>
          <a:bodyPr>
            <a:normAutofit fontScale="90000"/>
          </a:bodyPr>
          <a:lstStyle/>
          <a:p>
            <a:pPr indent="120650" algn="ctr">
              <a:tabLst>
                <a:tab pos="457200" algn="l"/>
              </a:tabLst>
              <a:defRPr/>
            </a:pPr>
            <a:r>
              <a:rPr lang="uk-UA" sz="3600" b="1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Аспірантура (</a:t>
            </a:r>
            <a:r>
              <a:rPr lang="en-GB" sz="3600" b="1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PhD program</a:t>
            </a:r>
            <a:r>
              <a:rPr lang="uk-UA" sz="3600" b="1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3600" b="1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31" name="Content Placeholder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5103813" y="2523648"/>
          <a:ext cx="3529212" cy="357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 Placeholder 2"/>
          <p:cNvSpPr txBox="1">
            <a:spLocks/>
          </p:cNvSpPr>
          <p:nvPr/>
        </p:nvSpPr>
        <p:spPr bwMode="auto">
          <a:xfrm>
            <a:off x="228600" y="1495045"/>
            <a:ext cx="4146832" cy="38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1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863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courses</a:t>
            </a:r>
          </a:p>
        </p:txBody>
      </p:sp>
      <p:sp>
        <p:nvSpPr>
          <p:cNvPr id="29" name="Text Placeholder 4"/>
          <p:cNvSpPr txBox="1">
            <a:spLocks/>
          </p:cNvSpPr>
          <p:nvPr/>
        </p:nvSpPr>
        <p:spPr>
          <a:xfrm>
            <a:off x="4765026" y="1303198"/>
            <a:ext cx="3736975" cy="654843"/>
          </a:xfrm>
          <a:prstGeom prst="rect">
            <a:avLst/>
          </a:prstGeom>
        </p:spPr>
        <p:txBody>
          <a:bodyPr/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1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863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PhD students</a:t>
            </a:r>
          </a:p>
        </p:txBody>
      </p:sp>
      <p:graphicFrame>
        <p:nvGraphicFramePr>
          <p:cNvPr id="10" name="Діаграма 9">
            <a:extLst>
              <a:ext uri="{FF2B5EF4-FFF2-40B4-BE49-F238E27FC236}">
                <a16:creationId xmlns:a16="http://schemas.microsoft.com/office/drawing/2014/main" id="{FCDACBAD-A911-4087-A7C4-CDAF038E03F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71875" y="2440782"/>
          <a:ext cx="5267325" cy="269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194" name="Picture 2" descr="Image result for Ð¿ÑÐ°Ð¿Ð¾Ñ Ð³ÑÐµÑÑÑ">
            <a:extLst>
              <a:ext uri="{FF2B5EF4-FFF2-40B4-BE49-F238E27FC236}">
                <a16:creationId xmlns:a16="http://schemas.microsoft.com/office/drawing/2014/main" id="{08097CD6-3BE3-4C2C-B2C3-CD33210CB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48" y="3900368"/>
            <a:ext cx="1365031" cy="13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Ð¿ÑÐ°Ð¿Ð¾Ñ ÐºÐ¸ÑÐ°Ñ">
            <a:extLst>
              <a:ext uri="{FF2B5EF4-FFF2-40B4-BE49-F238E27FC236}">
                <a16:creationId xmlns:a16="http://schemas.microsoft.com/office/drawing/2014/main" id="{88A6E9DD-3D9F-4C36-9525-677FA744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73" y="5225513"/>
            <a:ext cx="1306069" cy="8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Ð¿ÑÐ°Ð¿Ð¾Ñ ÑÐ»Ð¾Ð²Ð°ÑÑÐ¸Ð½Ð¸">
            <a:extLst>
              <a:ext uri="{FF2B5EF4-FFF2-40B4-BE49-F238E27FC236}">
                <a16:creationId xmlns:a16="http://schemas.microsoft.com/office/drawing/2014/main" id="{CAA45C76-613F-49A0-8E00-BCFDE6F1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718" y="5265399"/>
            <a:ext cx="1295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381000" y="1857651"/>
            <a:ext cx="4500572" cy="65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1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863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011</a:t>
            </a:r>
            <a:r>
              <a:rPr lang="uk-UA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Educational science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012. Preschool education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013. Primary education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014. Secondary school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015. Professional education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032. History and archeology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035. Philology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053. Psychology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061. Journalism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091. Biology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102. Chemistry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103. Geoscience</a:t>
            </a:r>
          </a:p>
          <a:p>
            <a:pPr marL="0" indent="0" algn="just">
              <a:buNone/>
            </a:pP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231. Social work</a:t>
            </a:r>
          </a:p>
          <a:p>
            <a:pPr marL="0" indent="0" algn="just">
              <a:buNone/>
            </a:pPr>
            <a:r>
              <a:rPr lang="uk-UA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9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іаграма 20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20584" y="1758717"/>
          <a:ext cx="5267325" cy="269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1266" name="Picture 2" descr="Image result for israe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84" y="4005324"/>
            <a:ext cx="1566476" cy="11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20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6600" y="445353"/>
            <a:ext cx="579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Наукові напрямки</a:t>
            </a:r>
            <a:r>
              <a:rPr lang="en-GB" sz="2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// </a:t>
            </a:r>
            <a:r>
              <a:rPr lang="de-DE" sz="2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Research interests</a:t>
            </a:r>
            <a:endParaRPr lang="en-US" sz="2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1685708"/>
            <a:ext cx="7848600" cy="94065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Альтернативні джерела енергії, енергоефективність</a:t>
            </a:r>
          </a:p>
          <a:p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Alternative energy resources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750" y="2541031"/>
            <a:ext cx="8650050" cy="89975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Охорона оточуючого середовища, екологічна біохімія, біоремедіація</a:t>
            </a:r>
          </a:p>
          <a:p>
            <a:r>
              <a:rPr lang="en-GB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 protection, ecological biochemistry, bioremediation</a:t>
            </a:r>
            <a:endParaRPr lang="en-US" sz="1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3438759"/>
            <a:ext cx="5782339" cy="53167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Біотехнологія рослин</a:t>
            </a: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// Plant biotechnology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698" y="4014089"/>
            <a:ext cx="6293418" cy="940653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Геоекологічний моніторинг та моделювання</a:t>
            </a:r>
          </a:p>
          <a:p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Geoecological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monitoring and modelling systems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27363" y="834844"/>
            <a:ext cx="5864212" cy="89975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Теорія та методика навчання (за напрямками)</a:t>
            </a:r>
          </a:p>
          <a:p>
            <a:r>
              <a:rPr lang="en-GB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Education</a:t>
            </a:r>
            <a:r>
              <a:rPr lang="uk-UA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750" y="5468849"/>
            <a:ext cx="8151547" cy="940653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Психологічні механізми становлення егалітарної особистості</a:t>
            </a:r>
          </a:p>
          <a:p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Psychology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789" y="4928484"/>
            <a:ext cx="7733221" cy="53167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Технології е-навчання та </a:t>
            </a: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STEM-</a:t>
            </a:r>
            <a:r>
              <a:rPr lang="uk-UA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освіта </a:t>
            </a: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e-learning and STEM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56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173460" y="-78228"/>
            <a:ext cx="9144000" cy="768085"/>
          </a:xfrm>
        </p:spPr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Університетський </a:t>
            </a:r>
            <a:r>
              <a:rPr lang="uk-UA" b="1" dirty="0" err="1" smtClean="0">
                <a:solidFill>
                  <a:schemeClr val="tx2"/>
                </a:solidFill>
              </a:rPr>
              <a:t>кампус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36" name="Рисунок 35" descr="https://scontent-dus1-1.xx.fbcdn.net/v/t1.15752-9/59243971_2202993436454441_2138144202960142336_n.png?_nc_cat=108&amp;_nc_ht=scontent-dus1-1.xx&amp;oh=fa48583faafed45294459e60382150d8&amp;oe=5D61CE7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97" r="7733"/>
          <a:stretch/>
        </p:blipFill>
        <p:spPr bwMode="auto">
          <a:xfrm>
            <a:off x="2833265" y="2564904"/>
            <a:ext cx="5287760" cy="3458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7"/>
          <a:stretch/>
        </p:blipFill>
        <p:spPr>
          <a:xfrm>
            <a:off x="4071031" y="692696"/>
            <a:ext cx="3937614" cy="162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55968" y="476672"/>
            <a:ext cx="2752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uk-UA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Навчальних корпусів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" name="Picture 2" descr="http://tnpu.edu.ua/about/stud_mistechko/IMG_33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3578"/>
            <a:ext cx="2045291" cy="1258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10.1.2.5\pub\_Ф-т фізичного виховання\ДЕКАН\Рада\IMG_07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" y="3176023"/>
            <a:ext cx="1889392" cy="1259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\\10.11.1.1\f$\ФОТО про університет\ф-т ІПФ\ФОТО_ІПФ\DSC_0120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907574" y="1891715"/>
            <a:ext cx="1925691" cy="1302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" descr="4_ф-т географічний 041.jpg"/>
          <p:cNvPicPr>
            <a:picLocks noGrp="1" noChangeAspect="1"/>
          </p:cNvPicPr>
          <p:nvPr isPhoto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8" y="4472732"/>
            <a:ext cx="2236893" cy="1371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217" y="4335537"/>
            <a:ext cx="28376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Бази для навчально-польових практик</a:t>
            </a:r>
            <a:endParaRPr lang="ru-RU" sz="11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7574" y="1788596"/>
            <a:ext cx="19880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uk-UA" sz="11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Виробничих майстерень</a:t>
            </a:r>
            <a:endParaRPr lang="uk-UA" sz="11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819" y="566450"/>
            <a:ext cx="21323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Студентських гуртожитків</a:t>
            </a:r>
            <a:endParaRPr lang="en-US" sz="1100" b="1" dirty="0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2032" y="3023374"/>
            <a:ext cx="14750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Спортивних </a:t>
            </a:r>
            <a:r>
              <a:rPr lang="uk-UA" sz="11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зали</a:t>
            </a:r>
            <a:endParaRPr lang="en-US" sz="11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Image result for Ð±ÑÐ±Ð»ÑÐ¹Ð½Ð¸Ð¹ ÑÐ°Ð´ ÑÐ½Ð¿Ñ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/>
          <a:stretch/>
        </p:blipFill>
        <p:spPr bwMode="auto">
          <a:xfrm>
            <a:off x="76294" y="707369"/>
            <a:ext cx="1687954" cy="114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3528" y="563800"/>
            <a:ext cx="1136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1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Біблійний сад</a:t>
            </a:r>
            <a:endParaRPr lang="en-US" sz="1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3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173460" y="-78228"/>
            <a:ext cx="9144000" cy="768085"/>
          </a:xfrm>
        </p:spPr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Біблійний сад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2050" name="Picture 2" descr="Image result for Ð±ÑÐ±Ð»ÑÐ¹Ð½Ð¸Ð¹ ÑÐ°Ð´ ÑÐ½Ð¿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/>
          <a:stretch/>
        </p:blipFill>
        <p:spPr bwMode="auto">
          <a:xfrm>
            <a:off x="3851920" y="550540"/>
            <a:ext cx="4216305" cy="286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Ð±ÑÐ±Ð»ÑÐ¹Ð½Ð¸Ð¹ ÑÐ°Ð´ ÑÐ½Ð¿Ñ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458331" cy="23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Ð±ÑÐ±Ð»ÑÐ¹Ð½Ð¸Ð¹ ÑÐ°Ð´ ÑÐ½Ð¿Ñ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8"/>
          <a:stretch/>
        </p:blipFill>
        <p:spPr bwMode="auto">
          <a:xfrm>
            <a:off x="174411" y="607810"/>
            <a:ext cx="3240360" cy="28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Ð±ÑÐ±Ð»ÑÐ¹Ð½Ð¸Ð¹ ÑÐ°Ð´ ÑÐ½Ð¿Ñ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62" y="3450467"/>
            <a:ext cx="4104456" cy="27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131317" y="21467"/>
            <a:ext cx="9144000" cy="768085"/>
          </a:xfrm>
        </p:spPr>
        <p:txBody>
          <a:bodyPr/>
          <a:lstStyle/>
          <a:p>
            <a:r>
              <a:rPr lang="uk-UA" dirty="0" smtClean="0">
                <a:solidFill>
                  <a:schemeClr val="tx2"/>
                </a:solidFill>
              </a:rPr>
              <a:t>Міжнародна співпраця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7D70073-D3F7-4DAF-BFF4-195335C621D6}"/>
              </a:ext>
            </a:extLst>
          </p:cNvPr>
          <p:cNvSpPr txBox="1"/>
          <p:nvPr/>
        </p:nvSpPr>
        <p:spPr>
          <a:xfrm>
            <a:off x="1008960" y="1674947"/>
            <a:ext cx="1151336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200" b="1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uk-UA" altLang="ko-KR" sz="2200" b="1" dirty="0" smtClean="0">
                <a:solidFill>
                  <a:schemeClr val="bg2">
                    <a:lumMod val="50000"/>
                  </a:schemeClr>
                </a:solidFill>
              </a:rPr>
              <a:t>8 </a:t>
            </a:r>
            <a:r>
              <a:rPr lang="uk-UA" altLang="ko-KR" sz="1200" b="1" dirty="0" smtClean="0">
                <a:solidFill>
                  <a:schemeClr val="bg2">
                    <a:lumMod val="50000"/>
                  </a:schemeClr>
                </a:solidFill>
              </a:rPr>
              <a:t>програм подвійних дипломів </a:t>
            </a:r>
            <a:endParaRPr lang="ko-KR" altLang="en-US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7D70073-D3F7-4DAF-BFF4-195335C621D6}"/>
              </a:ext>
            </a:extLst>
          </p:cNvPr>
          <p:cNvSpPr txBox="1"/>
          <p:nvPr/>
        </p:nvSpPr>
        <p:spPr>
          <a:xfrm>
            <a:off x="41676" y="2181978"/>
            <a:ext cx="115133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2200" b="1" dirty="0" smtClean="0">
                <a:solidFill>
                  <a:schemeClr val="bg2">
                    <a:lumMod val="50000"/>
                  </a:schemeClr>
                </a:solidFill>
              </a:rPr>
              <a:t>25</a:t>
            </a:r>
          </a:p>
          <a:p>
            <a:pPr algn="ctr"/>
            <a:r>
              <a:rPr lang="uk-UA" altLang="ko-KR" sz="1300" b="1" dirty="0" smtClean="0">
                <a:solidFill>
                  <a:schemeClr val="bg2">
                    <a:lumMod val="50000"/>
                  </a:schemeClr>
                </a:solidFill>
              </a:rPr>
              <a:t>Країн-партнерів</a:t>
            </a:r>
            <a:endParaRPr lang="ko-KR" altLang="en-US" sz="13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D70073-D3F7-4DAF-BFF4-195335C621D6}"/>
              </a:ext>
            </a:extLst>
          </p:cNvPr>
          <p:cNvSpPr txBox="1"/>
          <p:nvPr/>
        </p:nvSpPr>
        <p:spPr>
          <a:xfrm>
            <a:off x="2025624" y="1556080"/>
            <a:ext cx="115133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2200" b="1" dirty="0" smtClean="0">
                <a:solidFill>
                  <a:schemeClr val="bg2">
                    <a:lumMod val="50000"/>
                  </a:schemeClr>
                </a:solidFill>
              </a:rPr>
              <a:t>65</a:t>
            </a:r>
          </a:p>
          <a:p>
            <a:pPr algn="ctr"/>
            <a:r>
              <a:rPr lang="uk-UA" altLang="ko-KR" sz="1300" b="1" dirty="0" smtClean="0">
                <a:solidFill>
                  <a:schemeClr val="bg2">
                    <a:lumMod val="50000"/>
                  </a:schemeClr>
                </a:solidFill>
              </a:rPr>
              <a:t>Інституцій-партнерів</a:t>
            </a:r>
            <a:endParaRPr lang="ko-KR" altLang="en-US" sz="13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9" name="Picture 2" descr="ТНПУ ім.В.Гнатюка отримав запрошення до участі  в проекті «Прогресивне управління університетом»">
            <a:extLst>
              <a:ext uri="{FF2B5EF4-FFF2-40B4-BE49-F238E27FC236}">
                <a16:creationId xmlns:a16="http://schemas.microsoft.com/office/drawing/2014/main" id="{6CD2DA96-F51F-456B-88CF-95CB0329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790" y="3497969"/>
            <a:ext cx="990500" cy="30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Image result for konfuzius institut hambu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12" y="3767083"/>
            <a:ext cx="541359" cy="52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Олег\Desktop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73" y="2518774"/>
            <a:ext cx="330676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Олег\Desktop\Рисунок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86" y="1510035"/>
            <a:ext cx="2859087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98281" y="2153928"/>
            <a:ext cx="1038127" cy="1008739"/>
          </a:xfrm>
          <a:prstGeom prst="ellipse">
            <a:avLst/>
          </a:prstGeom>
          <a:noFill/>
          <a:ln w="57150">
            <a:solidFill>
              <a:srgbClr val="EDC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29654" y="2103026"/>
            <a:ext cx="1151784" cy="110359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/>
          <p:cNvSpPr/>
          <p:nvPr/>
        </p:nvSpPr>
        <p:spPr>
          <a:xfrm>
            <a:off x="1042106" y="1734282"/>
            <a:ext cx="1038127" cy="1008739"/>
          </a:xfrm>
          <a:prstGeom prst="ellipse">
            <a:avLst/>
          </a:prstGeom>
          <a:noFill/>
          <a:ln w="57150">
            <a:solidFill>
              <a:srgbClr val="EDC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>
            <a:off x="973479" y="1683380"/>
            <a:ext cx="1151784" cy="110359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/>
          <p:cNvSpPr/>
          <p:nvPr/>
        </p:nvSpPr>
        <p:spPr>
          <a:xfrm>
            <a:off x="2059080" y="1556080"/>
            <a:ext cx="1038127" cy="1008739"/>
          </a:xfrm>
          <a:prstGeom prst="ellipse">
            <a:avLst/>
          </a:prstGeom>
          <a:noFill/>
          <a:ln w="57150">
            <a:solidFill>
              <a:srgbClr val="EDC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1990453" y="1505178"/>
            <a:ext cx="1151784" cy="110359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 descr="Logo: Alexander von Humboldt Found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41" y="3923957"/>
            <a:ext cx="1299276" cy="863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4417855" y="4581128"/>
            <a:ext cx="866298" cy="266220"/>
            <a:chOff x="1880624" y="786708"/>
            <a:chExt cx="2694264" cy="890588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624" y="786709"/>
              <a:ext cx="1944687" cy="890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4" descr="D:\Vtena Rada Mignarodne\Erasmus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11" y="786708"/>
              <a:ext cx="749577" cy="89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2" descr="Результат пошуку зображень за запитом &quot;daad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18" y="3348187"/>
            <a:ext cx="1148387" cy="32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Результат пошуку зображень за запитом &quot;fulbright logo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81" y="4581128"/>
            <a:ext cx="925783" cy="6943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kaa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090" y="4385261"/>
            <a:ext cx="615582" cy="4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ritish counci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66" y="3783003"/>
            <a:ext cx="500137" cy="5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D70073-D3F7-4DAF-BFF4-195335C621D6}"/>
              </a:ext>
            </a:extLst>
          </p:cNvPr>
          <p:cNvSpPr txBox="1"/>
          <p:nvPr/>
        </p:nvSpPr>
        <p:spPr>
          <a:xfrm>
            <a:off x="172998" y="3348187"/>
            <a:ext cx="1151336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altLang="ko-KR" sz="2200" b="1" dirty="0" smtClean="0">
                <a:solidFill>
                  <a:schemeClr val="bg2">
                    <a:lumMod val="50000"/>
                  </a:schemeClr>
                </a:solidFill>
              </a:rPr>
              <a:t>17</a:t>
            </a:r>
          </a:p>
          <a:p>
            <a:pPr algn="ctr"/>
            <a:r>
              <a:rPr lang="uk-UA" altLang="ko-KR" sz="1200" b="1" dirty="0" smtClean="0">
                <a:solidFill>
                  <a:schemeClr val="bg2">
                    <a:lumMod val="50000"/>
                  </a:schemeClr>
                </a:solidFill>
              </a:rPr>
              <a:t>Програм академічної мобільності</a:t>
            </a:r>
            <a:endParaRPr lang="ko-KR" altLang="en-US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97880" y="3336702"/>
            <a:ext cx="1226454" cy="1117574"/>
          </a:xfrm>
          <a:prstGeom prst="ellipse">
            <a:avLst/>
          </a:prstGeom>
          <a:noFill/>
          <a:ln w="57150">
            <a:solidFill>
              <a:srgbClr val="EDC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/>
          <p:cNvSpPr/>
          <p:nvPr/>
        </p:nvSpPr>
        <p:spPr>
          <a:xfrm>
            <a:off x="37117" y="3281662"/>
            <a:ext cx="1326789" cy="123273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56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2868" r="63410" b="79022"/>
          <a:stretch/>
        </p:blipFill>
        <p:spPr>
          <a:xfrm>
            <a:off x="18241" y="12831"/>
            <a:ext cx="2490291" cy="957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9" y="2055143"/>
            <a:ext cx="3409950" cy="1267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67" y="1147174"/>
            <a:ext cx="3577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15.04.1940 – створено Кременецький</a:t>
            </a:r>
          </a:p>
          <a:p>
            <a:r>
              <a:rPr lang="uk-U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учительський інститут</a:t>
            </a:r>
          </a:p>
          <a:p>
            <a:r>
              <a:rPr lang="uk-U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1950 - учительський інститут </a:t>
            </a:r>
          </a:p>
          <a:p>
            <a:r>
              <a:rPr lang="uk-U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реорганізовано в педагогічний </a:t>
            </a:r>
          </a:p>
          <a:p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532" y="-23400"/>
            <a:ext cx="648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uk-UA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історія: 1940-1993</a:t>
            </a:r>
            <a:endParaRPr lang="ru-RU" sz="4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806492" y="2742851"/>
            <a:ext cx="38450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1"/>
          <a:stretch/>
        </p:blipFill>
        <p:spPr>
          <a:xfrm>
            <a:off x="4450553" y="2007918"/>
            <a:ext cx="2781300" cy="136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9448" y="1286045"/>
            <a:ext cx="46122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15.04.1969 –Кременецький  педагогічний інститут</a:t>
            </a:r>
          </a:p>
          <a:p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реорганізовано в Тернопільський педагогічний</a:t>
            </a:r>
          </a:p>
          <a:p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інститут та перебазовано до Тернополя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flipV="1">
            <a:off x="7308184" y="2704402"/>
            <a:ext cx="384508" cy="76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99205" y="4444481"/>
            <a:ext cx="38450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9205" y="3291989"/>
            <a:ext cx="3373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1976 –1979 - Створено факультети </a:t>
            </a:r>
          </a:p>
          <a:p>
            <a:r>
              <a:rPr lang="uk-U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підготовки вчителів початкових класів </a:t>
            </a:r>
          </a:p>
          <a:p>
            <a:r>
              <a:rPr lang="uk-U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філологічний 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19676" y="4497285"/>
            <a:ext cx="38450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74046" y="3393486"/>
            <a:ext cx="4147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1990 - Природничий факультет розділено</a:t>
            </a:r>
          </a:p>
          <a:p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природничий і географічний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9549">
            <a:off x="788331" y="4008524"/>
            <a:ext cx="745242" cy="740319"/>
          </a:xfrm>
          <a:prstGeom prst="rect">
            <a:avLst/>
          </a:prstGeom>
        </p:spPr>
      </p:pic>
      <p:pic>
        <p:nvPicPr>
          <p:cNvPr id="15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56" y="3894230"/>
            <a:ext cx="808013" cy="860650"/>
          </a:xfrm>
          <a:prstGeom prst="rect">
            <a:avLst/>
          </a:prstGeom>
        </p:spPr>
      </p:pic>
      <p:pic>
        <p:nvPicPr>
          <p:cNvPr id="16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8" y="3947341"/>
            <a:ext cx="861000" cy="862684"/>
          </a:xfrm>
          <a:prstGeom prst="rect">
            <a:avLst/>
          </a:prstGeom>
        </p:spPr>
      </p:pic>
      <p:pic>
        <p:nvPicPr>
          <p:cNvPr id="17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2" y="3987246"/>
            <a:ext cx="842592" cy="842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465" y="47695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1990 - Вперше в історії навчального закладу проведені демократичні вибори ректора</a:t>
            </a:r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7" y="5381750"/>
            <a:ext cx="2236935" cy="141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52" y="5453227"/>
            <a:ext cx="1987595" cy="127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ight Arrow 22"/>
          <p:cNvSpPr/>
          <p:nvPr/>
        </p:nvSpPr>
        <p:spPr>
          <a:xfrm>
            <a:off x="4861694" y="5966022"/>
            <a:ext cx="38450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Рисунок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87" y="5922754"/>
            <a:ext cx="694110" cy="785843"/>
          </a:xfrm>
          <a:prstGeom prst="rect">
            <a:avLst/>
          </a:prstGeom>
        </p:spPr>
      </p:pic>
      <p:pic>
        <p:nvPicPr>
          <p:cNvPr id="25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r="9493"/>
          <a:stretch/>
        </p:blipFill>
        <p:spPr>
          <a:xfrm>
            <a:off x="6392852" y="5884423"/>
            <a:ext cx="839001" cy="862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1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08" y="5860557"/>
            <a:ext cx="916438" cy="8533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38771" y="4838823"/>
            <a:ext cx="3201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 – Створено історичний та </a:t>
            </a:r>
          </a:p>
          <a:p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музично-педагогічний ф-тети, </a:t>
            </a:r>
          </a:p>
          <a:p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ф-тет іноземних мов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95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131317" y="21467"/>
            <a:ext cx="9144000" cy="768085"/>
          </a:xfrm>
        </p:spPr>
        <p:txBody>
          <a:bodyPr/>
          <a:lstStyle/>
          <a:p>
            <a:r>
              <a:rPr lang="uk-UA" dirty="0" smtClean="0">
                <a:solidFill>
                  <a:schemeClr val="tx2"/>
                </a:solidFill>
              </a:rPr>
              <a:t>Міжнародна співпраця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3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53979"/>
            <a:ext cx="2297126" cy="2361061"/>
          </a:xfrm>
          <a:prstGeom prst="rect">
            <a:avLst/>
          </a:prstGeom>
        </p:spPr>
      </p:pic>
      <p:pic>
        <p:nvPicPr>
          <p:cNvPr id="3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7" y="1089930"/>
            <a:ext cx="1223144" cy="1223144"/>
          </a:xfrm>
          <a:prstGeom prst="rect">
            <a:avLst/>
          </a:prstGeom>
        </p:spPr>
      </p:pic>
      <p:pic>
        <p:nvPicPr>
          <p:cNvPr id="39" name="Picture 2" descr="logo uw - strona gÅÃ³w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39" y="1055299"/>
            <a:ext cx="2928938" cy="11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Ð ÐµÐ·ÑÐ»ÑÑÐ°Ñ Ð¿Ð¾ÑÑÐºÑ Ð·Ð¾Ð±ÑÐ°Ð¶ÐµÐ½Ñ Ð·Ð° Ð·Ð°Ð¿Ð¸ÑÐ¾Ð¼ &quot;STUDIUM EUROPY WSCHODNIE LOGO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47" y="5229200"/>
            <a:ext cx="3366512" cy="10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8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Image result for part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52615" y="2707004"/>
            <a:ext cx="1367997" cy="219996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78350" y="4028037"/>
            <a:ext cx="1081076" cy="128484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3998" y="3007077"/>
            <a:ext cx="999356" cy="107315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1" name="Скругленный прямоугольник 6"/>
          <p:cNvSpPr/>
          <p:nvPr/>
        </p:nvSpPr>
        <p:spPr>
          <a:xfrm>
            <a:off x="6156844" y="2589023"/>
            <a:ext cx="2807571" cy="687577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3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3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Wyższa Szkoła Humanitas</a:t>
            </a:r>
            <a:endParaRPr lang="en-GB" sz="13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sp>
        <p:nvSpPr>
          <p:cNvPr id="42" name="Скругленный прямоугольник 6"/>
          <p:cNvSpPr/>
          <p:nvPr/>
        </p:nvSpPr>
        <p:spPr>
          <a:xfrm>
            <a:off x="4763286" y="5697470"/>
            <a:ext cx="2030431" cy="1148283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Kujawsko-Pomorska Szkoła Wyższa w Bydgoszczy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sp>
        <p:nvSpPr>
          <p:cNvPr id="43" name="Скругленный прямоугольник 6"/>
          <p:cNvSpPr/>
          <p:nvPr/>
        </p:nvSpPr>
        <p:spPr>
          <a:xfrm>
            <a:off x="6846292" y="5644494"/>
            <a:ext cx="2233771" cy="120125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Górnośląska Wyższa Szkoła Handlowa im. Wojciecha Korfantego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sp>
        <p:nvSpPr>
          <p:cNvPr id="35" name="Скругленный прямоугольник 6"/>
          <p:cNvSpPr/>
          <p:nvPr/>
        </p:nvSpPr>
        <p:spPr>
          <a:xfrm>
            <a:off x="83853" y="2512286"/>
            <a:ext cx="2596420" cy="909742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Akademia Pomorskiej w</a:t>
            </a:r>
            <a:r>
              <a:rPr lang="en-GB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Słupsku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sp>
        <p:nvSpPr>
          <p:cNvPr id="36" name="Скругленный прямоугольник 6"/>
          <p:cNvSpPr/>
          <p:nvPr/>
        </p:nvSpPr>
        <p:spPr>
          <a:xfrm>
            <a:off x="46900" y="5791200"/>
            <a:ext cx="2633373" cy="99368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Wyższa Szkoła Stosunków Międzynarodowych i Amerykanistyk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sp>
        <p:nvSpPr>
          <p:cNvPr id="37" name="Скругленный прямоугольник 6"/>
          <p:cNvSpPr/>
          <p:nvPr/>
        </p:nvSpPr>
        <p:spPr>
          <a:xfrm>
            <a:off x="2767561" y="5791200"/>
            <a:ext cx="1984109" cy="106541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Państwowa Wyższa Szkoła Zawodowa w Nowym Sączu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sp>
        <p:nvSpPr>
          <p:cNvPr id="38" name="Скругленный прямоугольник 6"/>
          <p:cNvSpPr/>
          <p:nvPr/>
        </p:nvSpPr>
        <p:spPr>
          <a:xfrm>
            <a:off x="6096000" y="1516165"/>
            <a:ext cx="2919571" cy="99612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05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endParaRPr lang="en-GB" sz="13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05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endParaRPr lang="en-GB" sz="13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05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r>
              <a:rPr lang="ru-RU" sz="13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Wyższa Szkola Informatyki i Ekonomii TWP w Olsztynie</a:t>
            </a:r>
            <a:endParaRPr lang="en-GB" sz="13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ea typeface="Arial Unicode MS" pitchFamily="2"/>
              <a:cs typeface="Mangal" pitchFamily="2"/>
            </a:endParaRP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130012" y="1464987"/>
            <a:ext cx="2567416" cy="974613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Akademia Techniczno</a:t>
            </a:r>
            <a:r>
              <a:rPr lang="en-GB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-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Humanistyczna</a:t>
            </a:r>
            <a:endParaRPr lang="en-GB" sz="14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6" name="Скругленный прямоугольник 6"/>
          <p:cNvSpPr/>
          <p:nvPr/>
        </p:nvSpPr>
        <p:spPr>
          <a:xfrm>
            <a:off x="0" y="155290"/>
            <a:ext cx="2244132" cy="121630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Elbląska Uczelnia Humanistyczno-Ekonomiczna w Elblągu</a:t>
            </a:r>
            <a:endParaRPr lang="ru-RU" sz="1400" dirty="0">
              <a:solidFill>
                <a:schemeClr val="tx1"/>
              </a:solidFill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8" name="Скругленный прямоугольник 6"/>
          <p:cNvSpPr/>
          <p:nvPr/>
        </p:nvSpPr>
        <p:spPr>
          <a:xfrm>
            <a:off x="2264557" y="185868"/>
            <a:ext cx="2155043" cy="1185732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Arial Unicode MS" pitchFamily="2"/>
                <a:cs typeface="Mangal" pitchFamily="2"/>
              </a:rPr>
              <a:t>Jan Długosz </a:t>
            </a:r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Arial Unicode MS" pitchFamily="2"/>
                <a:cs typeface="Mangal" pitchFamily="2"/>
              </a:rPr>
              <a:t>University in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Arial Unicode MS" pitchFamily="2"/>
                <a:cs typeface="Mangal" pitchFamily="2"/>
              </a:rPr>
              <a:t> Częstochow</a:t>
            </a:r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Arial Unicode MS" pitchFamily="2"/>
                <a:cs typeface="Mangal" pitchFamily="2"/>
              </a:rPr>
              <a:t>a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Arial Unicode MS" pitchFamily="2"/>
                <a:cs typeface="Mangal" pitchFamily="2"/>
              </a:rPr>
              <a:t> (AJD)</a:t>
            </a:r>
            <a:endParaRPr lang="ru-RU" sz="1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2"/>
              <a:cs typeface="Mangal" pitchFamily="2"/>
            </a:endParaRPr>
          </a:p>
        </p:txBody>
      </p:sp>
      <p:sp>
        <p:nvSpPr>
          <p:cNvPr id="49" name="Скругленный прямоугольник 6"/>
          <p:cNvSpPr/>
          <p:nvPr/>
        </p:nvSpPr>
        <p:spPr>
          <a:xfrm>
            <a:off x="4545212" y="149195"/>
            <a:ext cx="2155043" cy="122240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Akademia Pedagogiki Specjalnej im. Marii Grzegorzewskiej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54" y="2162774"/>
            <a:ext cx="2761764" cy="276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86606" y="257934"/>
            <a:ext cx="615216" cy="3164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2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1016938" y="1539837"/>
            <a:ext cx="647021" cy="3950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3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3409284" y="5737773"/>
            <a:ext cx="697651" cy="3409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4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3048000" y="261658"/>
            <a:ext cx="567732" cy="3050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5362265" y="191689"/>
            <a:ext cx="558415" cy="328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7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264039" y="1550504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661067" y="5696619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9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304140" y="2593442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0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5436396" y="5737773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4" name="Скругленный прямоугольник 6"/>
          <p:cNvSpPr/>
          <p:nvPr/>
        </p:nvSpPr>
        <p:spPr>
          <a:xfrm>
            <a:off x="6846292" y="171571"/>
            <a:ext cx="2155043" cy="1200028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Uniwersytet Jana Kochanowskiego w Kielcach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pic>
        <p:nvPicPr>
          <p:cNvPr id="56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580366" y="385354"/>
            <a:ext cx="664192" cy="245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7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1079343" y="5718086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1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1048702" y="2517730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Скругленный прямоугольник 6"/>
          <p:cNvSpPr/>
          <p:nvPr/>
        </p:nvSpPr>
        <p:spPr>
          <a:xfrm>
            <a:off x="61905" y="3473675"/>
            <a:ext cx="2618368" cy="108904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Państwowa Szkoła Wyższa</a:t>
            </a:r>
            <a:r>
              <a:rPr lang="en-GB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Papieża Jana Pawła II w Białej Podlaskiej</a:t>
            </a: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</p:txBody>
      </p:sp>
      <p:pic>
        <p:nvPicPr>
          <p:cNvPr id="32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87812" y="3499429"/>
            <a:ext cx="615216" cy="316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0" name="Скругленный прямоугольник 6"/>
          <p:cNvSpPr/>
          <p:nvPr/>
        </p:nvSpPr>
        <p:spPr>
          <a:xfrm>
            <a:off x="31968" y="4629755"/>
            <a:ext cx="2648306" cy="918127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Wyższa Szkoła Edukacja w Sporcie</a:t>
            </a:r>
            <a:endParaRPr lang="en-GB" sz="14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Arial Unicode MS" pitchFamily="2"/>
              <a:cs typeface="Mangal" pitchFamily="2"/>
            </a:endParaRPr>
          </a:p>
        </p:txBody>
      </p:sp>
      <p:pic>
        <p:nvPicPr>
          <p:cNvPr id="62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1026315" y="4708598"/>
            <a:ext cx="615216" cy="316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3" name="Скругленный прямоугольник 6"/>
          <p:cNvSpPr/>
          <p:nvPr/>
        </p:nvSpPr>
        <p:spPr>
          <a:xfrm>
            <a:off x="6157070" y="3372483"/>
            <a:ext cx="2858501" cy="854742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Uniwersytet Rzeszowski</a:t>
            </a:r>
            <a:endParaRPr lang="en-GB" sz="1400" b="1" dirty="0">
              <a:solidFill>
                <a:schemeClr val="tx1"/>
              </a:solidFill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</p:txBody>
      </p:sp>
      <p:pic>
        <p:nvPicPr>
          <p:cNvPr id="64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304140" y="3388010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5" name="Скругленный прямоугольник 6"/>
          <p:cNvSpPr/>
          <p:nvPr/>
        </p:nvSpPr>
        <p:spPr>
          <a:xfrm>
            <a:off x="6168979" y="4353363"/>
            <a:ext cx="2832356" cy="107012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b="1" dirty="0">
              <a:latin typeface="Cambria" panose="02040503050406030204" pitchFamily="18" charset="0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Arial Unicode MS" pitchFamily="2"/>
                <a:cs typeface="Mangal" pitchFamily="2"/>
              </a:rPr>
              <a:t>Państwowa Wyższa Szkoła Zawodowa w Chełmie</a:t>
            </a:r>
            <a:endParaRPr lang="en-GB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pic>
        <p:nvPicPr>
          <p:cNvPr id="66" name="Picture 1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303305" y="4337727"/>
            <a:ext cx="583491" cy="3737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1142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Image result for part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52615" y="2707004"/>
            <a:ext cx="1367997" cy="219996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78350" y="4028037"/>
            <a:ext cx="1081076" cy="128484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3998" y="3007077"/>
            <a:ext cx="999356" cy="107315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0" name="Скругленный прямоугольник 6"/>
          <p:cNvSpPr/>
          <p:nvPr/>
        </p:nvSpPr>
        <p:spPr>
          <a:xfrm>
            <a:off x="6781800" y="214645"/>
            <a:ext cx="2233771" cy="137584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463" y="436563"/>
            <a:ext cx="1392475" cy="11141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300" b="0" i="0" u="none" strike="noStrike" kern="1200" cap="none" spc="0" baseline="0" dirty="0">
              <a:solidFill>
                <a:srgbClr val="00206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+mn-lt"/>
              <a:ea typeface="Arial Unicode MS" pitchFamily="2"/>
              <a:cs typeface="Mang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300" b="0" i="0" u="none" strike="noStrike" kern="1200" cap="none" spc="0" baseline="0" dirty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+mn-lt"/>
                <a:ea typeface="Arial Unicode MS" pitchFamily="2"/>
                <a:cs typeface="Mangal" pitchFamily="2"/>
              </a:rPr>
              <a:t>Универзитет у </a:t>
            </a:r>
            <a:endParaRPr lang="en-GB" sz="1300" b="0" i="0" u="none" strike="noStrike" kern="1200" cap="none" spc="0" baseline="0" dirty="0">
              <a:solidFill>
                <a:srgbClr val="00206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+mn-lt"/>
              <a:ea typeface="Arial Unicode MS" pitchFamily="2"/>
              <a:cs typeface="Mang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300" b="0" i="0" u="none" strike="noStrike" kern="1200" cap="none" spc="0" baseline="0" dirty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+mn-lt"/>
                <a:ea typeface="Arial Unicode MS" pitchFamily="2"/>
                <a:cs typeface="Mangal" pitchFamily="2"/>
              </a:rPr>
              <a:t>Бањој Луци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300" b="0" i="0" u="none" strike="noStrike" kern="1200" cap="none" spc="0" baseline="0" dirty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+mn-lt"/>
                <a:ea typeface="Arial Unicode MS" pitchFamily="2"/>
                <a:cs typeface="Mangal" pitchFamily="2"/>
              </a:rPr>
              <a:t>(Bosnia and Herzegovina)</a:t>
            </a:r>
          </a:p>
        </p:txBody>
      </p:sp>
      <p:pic>
        <p:nvPicPr>
          <p:cNvPr id="25" name="Picture 22"/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06974" y="331998"/>
            <a:ext cx="683642" cy="277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1" name="Скругленный прямоугольник 6"/>
          <p:cNvSpPr/>
          <p:nvPr/>
        </p:nvSpPr>
        <p:spPr>
          <a:xfrm>
            <a:off x="6781800" y="5344649"/>
            <a:ext cx="2233771" cy="123315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rgbClr val="002060"/>
                </a:solidFill>
                <a:ea typeface="Arial Unicode MS" pitchFamily="2"/>
                <a:cs typeface="Mangal" pitchFamily="2"/>
              </a:rPr>
              <a:t>Hochschule Zittau/Görlitz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rgbClr val="002060"/>
                </a:solidFill>
                <a:ea typeface="Arial Unicode MS" pitchFamily="2"/>
                <a:cs typeface="Mangal" pitchFamily="2"/>
              </a:rPr>
              <a:t>(</a:t>
            </a:r>
            <a:r>
              <a:rPr lang="en-GB" sz="1400" dirty="0">
                <a:solidFill>
                  <a:schemeClr val="tx1"/>
                </a:solidFill>
                <a:ea typeface="Arial Unicode MS" pitchFamily="2"/>
                <a:cs typeface="Mangal" pitchFamily="2"/>
              </a:rPr>
              <a:t>Deutschland</a:t>
            </a:r>
            <a:r>
              <a:rPr lang="ru-RU" sz="1400" dirty="0">
                <a:solidFill>
                  <a:srgbClr val="002060"/>
                </a:solidFill>
                <a:ea typeface="Arial Unicode MS" pitchFamily="2"/>
                <a:cs typeface="Mangal" pitchFamily="2"/>
              </a:rPr>
              <a:t>)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26550" y="5376945"/>
            <a:ext cx="714960" cy="3323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2" name="Скругленный прямоугольник 6"/>
          <p:cNvSpPr/>
          <p:nvPr/>
        </p:nvSpPr>
        <p:spPr>
          <a:xfrm>
            <a:off x="4724399" y="5344649"/>
            <a:ext cx="1913551" cy="12674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rgbClr val="002060"/>
                </a:solidFill>
                <a:ea typeface="Arial Unicode MS" pitchFamily="2"/>
                <a:cs typeface="Mangal" pitchFamily="2"/>
              </a:rPr>
              <a:t>Bethany Lutheran College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rgbClr val="002060"/>
                </a:solidFill>
                <a:ea typeface="Arial Unicode MS" pitchFamily="2"/>
                <a:cs typeface="Mangal" pitchFamily="2"/>
              </a:rPr>
              <a:t>(USA)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314323" y="5418368"/>
            <a:ext cx="635041" cy="2804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3" name="Скругленный прямоугольник 6"/>
          <p:cNvSpPr/>
          <p:nvPr/>
        </p:nvSpPr>
        <p:spPr>
          <a:xfrm>
            <a:off x="6781800" y="3647553"/>
            <a:ext cx="2233771" cy="1415318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St. Jerome’s University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St.Thomas More College University of Saskathewan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(Canada)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06974" y="3647553"/>
            <a:ext cx="714960" cy="2779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5" name="Скругленный прямоугольник 6"/>
          <p:cNvSpPr/>
          <p:nvPr/>
        </p:nvSpPr>
        <p:spPr>
          <a:xfrm>
            <a:off x="2332319" y="5310354"/>
            <a:ext cx="2087281" cy="12674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en-GB" sz="1400" dirty="0" err="1">
                <a:solidFill>
                  <a:schemeClr val="tx1"/>
                </a:solidFill>
                <a:ea typeface="Arial Unicode MS" pitchFamily="2"/>
                <a:cs typeface="Mangal" pitchFamily="2"/>
              </a:rPr>
              <a:t>Univ</a:t>
            </a:r>
            <a:r>
              <a:rPr lang="de-DE" sz="1400" dirty="0">
                <a:solidFill>
                  <a:schemeClr val="tx1"/>
                </a:solidFill>
                <a:ea typeface="Arial Unicode MS" pitchFamily="2"/>
                <a:cs typeface="Mangal" pitchFamily="2"/>
              </a:rPr>
              <a:t>ersität Rostock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en-GB" sz="1400" dirty="0">
                <a:solidFill>
                  <a:schemeClr val="tx1"/>
                </a:solidFill>
                <a:ea typeface="Arial Unicode MS" pitchFamily="2"/>
                <a:cs typeface="Mangal" pitchFamily="2"/>
              </a:rPr>
              <a:t>(Deutschland)</a:t>
            </a:r>
            <a:endParaRPr lang="ru-RU" sz="14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sp>
        <p:nvSpPr>
          <p:cNvPr id="36" name="Скругленный прямоугольник 6"/>
          <p:cNvSpPr/>
          <p:nvPr/>
        </p:nvSpPr>
        <p:spPr>
          <a:xfrm>
            <a:off x="230849" y="5310355"/>
            <a:ext cx="1913551" cy="12674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Batumi Shota Rustaveli State University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(Georgia</a:t>
            </a:r>
            <a:r>
              <a:rPr lang="ru-RU" sz="1400" dirty="0">
                <a:solidFill>
                  <a:schemeClr val="tx1"/>
                </a:solidFill>
                <a:latin typeface="Arial" pitchFamily="18"/>
                <a:ea typeface="Arial Unicode MS" pitchFamily="2"/>
                <a:cs typeface="Mangal" pitchFamily="2"/>
              </a:rPr>
              <a:t>)</a:t>
            </a: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33284" y="5392437"/>
            <a:ext cx="508680" cy="2591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7" name="Скругленный прямоугольник 6"/>
          <p:cNvSpPr/>
          <p:nvPr/>
        </p:nvSpPr>
        <p:spPr>
          <a:xfrm>
            <a:off x="230849" y="3606114"/>
            <a:ext cx="1913551" cy="126744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Русенски университет "Ангел Кънчев</a:t>
            </a:r>
            <a:r>
              <a:rPr lang="ru-RU" sz="16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"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ru-RU" sz="16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(Bulgaria</a:t>
            </a:r>
            <a:r>
              <a:rPr lang="ru-RU" sz="1600" dirty="0">
                <a:solidFill>
                  <a:schemeClr val="tx1"/>
                </a:solidFill>
                <a:latin typeface="Arial" pitchFamily="18"/>
                <a:ea typeface="Arial Unicode MS" pitchFamily="2"/>
                <a:cs typeface="Mangal" pitchFamily="2"/>
              </a:rPr>
              <a:t>)</a:t>
            </a: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14">
            <a:alphaModFix/>
          </a:blip>
          <a:srcRect/>
          <a:stretch>
            <a:fillRect/>
          </a:stretch>
        </p:blipFill>
        <p:spPr>
          <a:xfrm>
            <a:off x="933284" y="3635813"/>
            <a:ext cx="508680" cy="2534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8" name="Скругленный прямоугольник 6"/>
          <p:cNvSpPr/>
          <p:nvPr/>
        </p:nvSpPr>
        <p:spPr>
          <a:xfrm>
            <a:off x="6781800" y="1872263"/>
            <a:ext cx="2233771" cy="1480537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05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endParaRPr lang="en-GB" sz="12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05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endParaRPr lang="en-GB" sz="12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05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endParaRPr lang="en-GB" sz="12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05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La Fédération Échanges France Ukraine (F.E.F.U.)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Східно - Європейський </a:t>
            </a:r>
            <a:b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</a:b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Інститут Психології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34"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(France)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300" dirty="0">
              <a:solidFill>
                <a:schemeClr val="tx1"/>
              </a:solidFill>
              <a:ea typeface="Arial Unicode MS" pitchFamily="2"/>
              <a:cs typeface="Mangal" pitchFamily="2"/>
            </a:endParaRPr>
          </a:p>
        </p:txBody>
      </p:sp>
      <p:pic>
        <p:nvPicPr>
          <p:cNvPr id="44" name="Picture 17"/>
          <p:cNvPicPr>
            <a:picLocks noChangeAspect="1"/>
          </p:cNvPicPr>
          <p:nvPr/>
        </p:nvPicPr>
        <p:blipFill>
          <a:blip r:embed="rId15">
            <a:alphaModFix/>
          </a:blip>
          <a:srcRect/>
          <a:stretch>
            <a:fillRect/>
          </a:stretch>
        </p:blipFill>
        <p:spPr>
          <a:xfrm>
            <a:off x="7526550" y="1951116"/>
            <a:ext cx="654475" cy="3348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5" name="Скругленный прямоугольник 6"/>
          <p:cNvSpPr/>
          <p:nvPr/>
        </p:nvSpPr>
        <p:spPr>
          <a:xfrm>
            <a:off x="230848" y="1822694"/>
            <a:ext cx="1913551" cy="144766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Pädagogische Hochschule Kärnten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(Austria</a:t>
            </a:r>
            <a:r>
              <a:rPr lang="en-GB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)</a:t>
            </a:r>
            <a:endParaRPr lang="ru-RU" sz="1400" dirty="0">
              <a:solidFill>
                <a:schemeClr val="tx1"/>
              </a:solidFill>
              <a:latin typeface="Arial" pitchFamily="18"/>
              <a:ea typeface="Arial Unicode MS" pitchFamily="2"/>
              <a:cs typeface="Mangal" pitchFamily="2"/>
            </a:endParaRPr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16">
            <a:alphaModFix/>
          </a:blip>
          <a:srcRect/>
          <a:stretch>
            <a:fillRect/>
          </a:stretch>
        </p:blipFill>
        <p:spPr>
          <a:xfrm>
            <a:off x="868292" y="1968606"/>
            <a:ext cx="575998" cy="277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6" name="Скругленный прямоугольник 6"/>
          <p:cNvSpPr/>
          <p:nvPr/>
        </p:nvSpPr>
        <p:spPr>
          <a:xfrm>
            <a:off x="160291" y="228600"/>
            <a:ext cx="1992000" cy="1365494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chemeClr val="tx1"/>
              </a:solidFill>
              <a:effectLst>
                <a:outerShdw dist="17962" dir="2700000">
                  <a:srgbClr val="000000"/>
                </a:outerShdw>
              </a:effectLst>
              <a:latin typeface="Arial" pitchFamily="18"/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Pädagogische Hochschule Wien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1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r>
              <a:rPr lang="ru-RU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(Austria</a:t>
            </a:r>
            <a:r>
              <a:rPr lang="en-GB" sz="14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Arial Unicode MS" pitchFamily="2"/>
                <a:cs typeface="Mangal" pitchFamily="2"/>
              </a:rPr>
              <a:t>)</a:t>
            </a:r>
            <a:endParaRPr lang="ru-RU" sz="1400" dirty="0">
              <a:solidFill>
                <a:schemeClr val="tx1"/>
              </a:solidFill>
              <a:latin typeface="Arial" pitchFamily="18"/>
              <a:ea typeface="Arial Unicode MS" pitchFamily="2"/>
              <a:cs typeface="Mangal" pitchFamily="2"/>
            </a:endParaRPr>
          </a:p>
        </p:txBody>
      </p:sp>
      <p:pic>
        <p:nvPicPr>
          <p:cNvPr id="47" name="Picture 18"/>
          <p:cNvPicPr>
            <a:picLocks noChangeAspect="1"/>
          </p:cNvPicPr>
          <p:nvPr/>
        </p:nvPicPr>
        <p:blipFill>
          <a:blip r:embed="rId16">
            <a:alphaModFix/>
          </a:blip>
          <a:srcRect/>
          <a:stretch>
            <a:fillRect/>
          </a:stretch>
        </p:blipFill>
        <p:spPr>
          <a:xfrm>
            <a:off x="868292" y="404640"/>
            <a:ext cx="575998" cy="277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8" name="Скругленный прямоугольник 6"/>
          <p:cNvSpPr/>
          <p:nvPr/>
        </p:nvSpPr>
        <p:spPr>
          <a:xfrm>
            <a:off x="2264557" y="258346"/>
            <a:ext cx="2155043" cy="1335748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Akademická spoločnosť michala baluďanského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Slovak</a:t>
            </a:r>
            <a:r>
              <a:rPr lang="en-GB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 </a:t>
            </a: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 Research Center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(Slovakia)</a:t>
            </a:r>
          </a:p>
        </p:txBody>
      </p:sp>
      <p:pic>
        <p:nvPicPr>
          <p:cNvPr id="17" name="Picture 20"/>
          <p:cNvPicPr>
            <a:picLocks noChangeAspect="1"/>
          </p:cNvPicPr>
          <p:nvPr/>
        </p:nvPicPr>
        <p:blipFill>
          <a:blip r:embed="rId17">
            <a:alphaModFix/>
          </a:blip>
          <a:srcRect/>
          <a:stretch>
            <a:fillRect/>
          </a:stretch>
        </p:blipFill>
        <p:spPr>
          <a:xfrm>
            <a:off x="3048000" y="307212"/>
            <a:ext cx="549063" cy="3019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9" name="Скругленный прямоугольник 6"/>
          <p:cNvSpPr/>
          <p:nvPr/>
        </p:nvSpPr>
        <p:spPr>
          <a:xfrm>
            <a:off x="4542216" y="257934"/>
            <a:ext cx="2155043" cy="1335748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0004" tIns="44997" rIns="90004" bIns="44997" anchor="ctr" anchorCtr="0" compatLnSpc="0">
            <a:noAutofit/>
          </a:bodyPr>
          <a:lstStyle/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200" b="0" i="0" u="none" strike="noStrike" kern="0" cap="none" spc="0" baseline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uFillTx/>
              </a:defRPr>
            </a:pPr>
            <a:endParaRPr lang="en-GB" sz="1400" dirty="0">
              <a:solidFill>
                <a:srgbClr val="002060"/>
              </a:solidFill>
              <a:ea typeface="Arial Unicode MS" pitchFamily="2"/>
              <a:cs typeface="Mangal" pitchFamily="2"/>
            </a:endParaRP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Ostravská univerzita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University of South Bohemia in České Budějovice</a:t>
            </a:r>
          </a:p>
          <a:p>
            <a:pPr lvl="0"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dirty="0">
                <a:solidFill>
                  <a:schemeClr val="tx1"/>
                </a:solidFill>
                <a:effectLst>
                  <a:outerShdw dist="17962" dir="2700000">
                    <a:srgbClr val="000000"/>
                  </a:outerShdw>
                </a:effectLst>
                <a:ea typeface="Arial Unicode MS" pitchFamily="2"/>
                <a:cs typeface="Mangal" pitchFamily="2"/>
              </a:rPr>
              <a:t>(Czech Republic)</a:t>
            </a:r>
          </a:p>
        </p:txBody>
      </p:sp>
      <p:pic>
        <p:nvPicPr>
          <p:cNvPr id="27" name="Picture 21"/>
          <p:cNvPicPr>
            <a:picLocks noChangeAspect="1"/>
          </p:cNvPicPr>
          <p:nvPr/>
        </p:nvPicPr>
        <p:blipFill>
          <a:blip r:embed="rId18">
            <a:alphaModFix/>
          </a:blip>
          <a:srcRect/>
          <a:stretch>
            <a:fillRect/>
          </a:stretch>
        </p:blipFill>
        <p:spPr>
          <a:xfrm>
            <a:off x="5314323" y="319605"/>
            <a:ext cx="544324" cy="277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54" y="2162774"/>
            <a:ext cx="2761764" cy="276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4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944466" y="5392817"/>
            <a:ext cx="714960" cy="3323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6629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AC4639F6-872D-4C46-8B54-F72BEADED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EBC4A-503F-4EBA-824D-1AC97307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151" y="4741862"/>
            <a:ext cx="4595812" cy="12969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1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Делегація факультету іноземних мов ТНПУ, а також представники ректорату відвідали місто </a:t>
            </a:r>
            <a:r>
              <a:rPr lang="uk-UA" sz="1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Ченстохова</a:t>
            </a:r>
            <a:r>
              <a:rPr lang="uk-UA" sz="1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рамках реалізації Проекту Міністерства молоді і спорту «Україна - Польща: міжкультурний діалог у контексті професійного розвитку молоді»</a:t>
            </a:r>
            <a:endParaRPr 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CD031A93-2CA2-4840-B520-D4ABA9769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8" b="19122"/>
          <a:stretch>
            <a:fillRect/>
          </a:stretch>
        </p:blipFill>
        <p:spPr bwMode="auto">
          <a:xfrm>
            <a:off x="3352800" y="474663"/>
            <a:ext cx="31305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>
            <a:extLst>
              <a:ext uri="{FF2B5EF4-FFF2-40B4-BE49-F238E27FC236}">
                <a16:creationId xmlns:a16="http://schemas.microsoft.com/office/drawing/2014/main" id="{B892AA30-9890-437D-B7BD-56FA5E96C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>
            <a:fillRect/>
          </a:stretch>
        </p:blipFill>
        <p:spPr bwMode="auto">
          <a:xfrm>
            <a:off x="439738" y="1524000"/>
            <a:ext cx="3429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>
            <a:extLst>
              <a:ext uri="{FF2B5EF4-FFF2-40B4-BE49-F238E27FC236}">
                <a16:creationId xmlns:a16="http://schemas.microsoft.com/office/drawing/2014/main" id="{AB80A548-50A3-41CC-A7EA-12480B9CE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5240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>
            <a:extLst>
              <a:ext uri="{FF2B5EF4-FFF2-40B4-BE49-F238E27FC236}">
                <a16:creationId xmlns:a16="http://schemas.microsoft.com/office/drawing/2014/main" id="{DE21D26F-977E-4281-8021-F257BA803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209675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>
            <a:extLst>
              <a:ext uri="{FF2B5EF4-FFF2-40B4-BE49-F238E27FC236}">
                <a16:creationId xmlns:a16="http://schemas.microsoft.com/office/drawing/2014/main" id="{AD112D56-2DB9-4F6D-90F0-A091E09DC7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2221" r="5000" b="22221"/>
          <a:stretch>
            <a:fillRect/>
          </a:stretch>
        </p:blipFill>
        <p:spPr bwMode="auto">
          <a:xfrm>
            <a:off x="301625" y="4529138"/>
            <a:ext cx="39036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BDC54A-F2DE-4F0F-8E38-29EDFE8158F1}"/>
              </a:ext>
            </a:extLst>
          </p:cNvPr>
          <p:cNvSpPr txBox="1">
            <a:spLocks/>
          </p:cNvSpPr>
          <p:nvPr/>
        </p:nvSpPr>
        <p:spPr bwMode="auto">
          <a:xfrm>
            <a:off x="188913" y="3752850"/>
            <a:ext cx="39322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uk-UA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Лише 5 університетів України отримали грантову підтримку в межах програми</a:t>
            </a:r>
            <a:endParaRPr 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5850" name="Object 9">
            <a:extLst>
              <a:ext uri="{FF2B5EF4-FFF2-40B4-BE49-F238E27FC236}">
                <a16:creationId xmlns:a16="http://schemas.microsoft.com/office/drawing/2014/main" id="{5E830D48-72EB-4D74-8E7F-EC6D47A1D5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3713" y="433388"/>
          <a:ext cx="18224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DF" r:id="rId9" imgW="0" imgH="0" progId="FoxitReader.Document">
                  <p:embed/>
                </p:oleObj>
              </mc:Choice>
              <mc:Fallback>
                <p:oleObj name="PDF" r:id="rId9" imgW="0" imgH="0" progId="FoxitReader.Document">
                  <p:embed/>
                  <p:pic>
                    <p:nvPicPr>
                      <p:cNvPr id="35850" name="Object 9">
                        <a:extLst>
                          <a:ext uri="{FF2B5EF4-FFF2-40B4-BE49-F238E27FC236}">
                            <a16:creationId xmlns:a16="http://schemas.microsoft.com/office/drawing/2014/main" id="{5E830D48-72EB-4D74-8E7F-EC6D47A1D5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713" y="433388"/>
                        <a:ext cx="18224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6">
            <a:extLst>
              <a:ext uri="{FF2B5EF4-FFF2-40B4-BE49-F238E27FC236}">
                <a16:creationId xmlns:a16="http://schemas.microsoft.com/office/drawing/2014/main" id="{5B4F9BF4-61B9-4EDC-B908-D8B46752EEF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58200" y="-30163"/>
            <a:ext cx="685800" cy="3540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64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>
            <a:extLst>
              <a:ext uri="{FF2B5EF4-FFF2-40B4-BE49-F238E27FC236}">
                <a16:creationId xmlns:a16="http://schemas.microsoft.com/office/drawing/2014/main" id="{83914074-5A58-4A26-922E-3037FD8C0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8BEE60-07C2-4F9D-AD23-562B7E34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800600"/>
            <a:ext cx="412273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23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Реалізація Україно-Польської програми академічної мобільності </a:t>
            </a:r>
            <a:r>
              <a:rPr lang="uk-UA" sz="23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викладачів «Інноваційний університет і лідерство» </a:t>
            </a:r>
            <a:endParaRPr lang="en-US" sz="23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0A6A1B65-4792-4B48-94E0-A274FED8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-30163"/>
            <a:ext cx="685800" cy="3540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4">
            <a:extLst>
              <a:ext uri="{FF2B5EF4-FFF2-40B4-BE49-F238E27FC236}">
                <a16:creationId xmlns:a16="http://schemas.microsoft.com/office/drawing/2014/main" id="{28428A94-073D-4679-9D88-C6A9B64CE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17500"/>
          <a:stretch>
            <a:fillRect/>
          </a:stretch>
        </p:blipFill>
        <p:spPr bwMode="auto">
          <a:xfrm>
            <a:off x="687388" y="1524000"/>
            <a:ext cx="45148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>
            <a:extLst>
              <a:ext uri="{FF2B5EF4-FFF2-40B4-BE49-F238E27FC236}">
                <a16:creationId xmlns:a16="http://schemas.microsoft.com/office/drawing/2014/main" id="{0850B3C5-8813-4F5B-8F75-85FC15D1F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4445" r="13333" b="4445"/>
          <a:stretch>
            <a:fillRect/>
          </a:stretch>
        </p:blipFill>
        <p:spPr bwMode="auto">
          <a:xfrm>
            <a:off x="6324600" y="515938"/>
            <a:ext cx="23622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FC02FAD6-C212-492E-B26B-A6323322B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1111" r="2222" b="17778"/>
          <a:stretch>
            <a:fillRect/>
          </a:stretch>
        </p:blipFill>
        <p:spPr bwMode="auto">
          <a:xfrm>
            <a:off x="5486400" y="3783013"/>
            <a:ext cx="2790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598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BA371DA3-5D8C-44A6-A0E2-76F486943E3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3CCB75-1737-4F80-A92D-E3119CAA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16857"/>
            <a:ext cx="8305800" cy="1362456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algn="r">
              <a:defRPr/>
            </a:pPr>
            <a:r>
              <a:rPr lang="uk-UA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Співпраця з міжнародними</a:t>
            </a:r>
            <a:br>
              <a:rPr lang="uk-UA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громадськими організаціями</a:t>
            </a:r>
            <a:endParaRPr sz="2600" dirty="0"/>
          </a:p>
        </p:txBody>
      </p:sp>
      <p:pic>
        <p:nvPicPr>
          <p:cNvPr id="39940" name="Picture 2" descr="\\10.1.2.5\pub\Відділ міжнародних зв’язків\Foto na rektorat\Фортеця 3.JPG">
            <a:extLst>
              <a:ext uri="{FF2B5EF4-FFF2-40B4-BE49-F238E27FC236}">
                <a16:creationId xmlns:a16="http://schemas.microsoft.com/office/drawing/2014/main" id="{C491268A-E0C6-427E-8523-1980752C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4552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C3FC5D-D64F-45F3-AE90-B4C1437A1EF6}"/>
              </a:ext>
            </a:extLst>
          </p:cNvPr>
          <p:cNvSpPr/>
          <p:nvPr/>
        </p:nvSpPr>
        <p:spPr>
          <a:xfrm>
            <a:off x="381000" y="1590675"/>
            <a:ext cx="48006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ТНПУ </a:t>
            </a:r>
            <a:r>
              <a:rPr lang="uk-UA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ім.В.Гнатюка</a:t>
            </a:r>
            <a:r>
              <a:rPr lang="uk-UA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співпрацює з Товариством охорони прав учня «Фортеця» й Товариством охорони прав і гідності дитини «</a:t>
            </a:r>
            <a:r>
              <a:rPr lang="uk-UA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Виспа</a:t>
            </a:r>
            <a:r>
              <a:rPr lang="uk-UA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(Республіка Польща). </a:t>
            </a:r>
          </a:p>
        </p:txBody>
      </p:sp>
      <p:pic>
        <p:nvPicPr>
          <p:cNvPr id="39942" name="Picture 2" descr="Підписання угоди">
            <a:extLst>
              <a:ext uri="{FF2B5EF4-FFF2-40B4-BE49-F238E27FC236}">
                <a16:creationId xmlns:a16="http://schemas.microsoft.com/office/drawing/2014/main" id="{FCA50E8E-852A-4404-BD02-E54D1875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3813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 descr="\\10.1.2.5\pub\Відділ міжнародних зв’язків\Foto na rektorat\Фортеця 2.JPG">
            <a:extLst>
              <a:ext uri="{FF2B5EF4-FFF2-40B4-BE49-F238E27FC236}">
                <a16:creationId xmlns:a16="http://schemas.microsoft.com/office/drawing/2014/main" id="{63FDCFCD-2CE7-4EF4-A6D8-A736470A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916363"/>
            <a:ext cx="33909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241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>
            <a:extLst>
              <a:ext uri="{FF2B5EF4-FFF2-40B4-BE49-F238E27FC236}">
                <a16:creationId xmlns:a16="http://schemas.microsoft.com/office/drawing/2014/main" id="{83914074-5A58-4A26-922E-3037FD8C0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8BEE60-07C2-4F9D-AD23-562B7E34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05400"/>
            <a:ext cx="52578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діяльності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 Innovation and</a:t>
            </a:r>
            <a:r>
              <a:rPr lang="uk-UA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Entrepreneurship 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Ternopil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School 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представники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ТНПУ 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побували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Прибалтиці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BAF17C-8556-48BD-A5A0-33C718FF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16" y="1526681"/>
            <a:ext cx="2153394" cy="2871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7FDE9A-25A2-4DFA-8FF2-84724A725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969" y="1455170"/>
            <a:ext cx="2514600" cy="3133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D0C068-8212-4D1C-AB43-5B54F36F8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625363"/>
            <a:ext cx="2370696" cy="25003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BAD32F-F428-4F57-8AC7-1B4A323F7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969" y="527744"/>
            <a:ext cx="3000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8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89EC49-88DE-4123-9497-923DC1952770}"/>
              </a:ext>
            </a:extLst>
          </p:cNvPr>
          <p:cNvSpPr/>
          <p:nvPr/>
        </p:nvSpPr>
        <p:spPr>
          <a:xfrm>
            <a:off x="111125" y="1169988"/>
            <a:ext cx="9144000" cy="2030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Проект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спрямований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на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посилення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можливостей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працівників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середнього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менеджменту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українських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університетів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 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проекті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бере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участь 25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українських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університетів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Три інтенсивні тижневі вишколи у м. Брно, які присвячені актуальним темам вищої освіти: інтернаціоналізація університетів, внутрішня еволюція якості освіти вищих навчальних закладів і інклюзивна освіта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 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891" name="Picture 2" descr="ТНПУ ім.В.Гнатюка отримав запрошення до участі  в проекті «Прогресивне управління університетом»">
            <a:extLst>
              <a:ext uri="{FF2B5EF4-FFF2-40B4-BE49-F238E27FC236}">
                <a16:creationId xmlns:a16="http://schemas.microsoft.com/office/drawing/2014/main" id="{6CD2DA96-F51F-456B-88CF-95CB0329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970214"/>
            <a:ext cx="220503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http://tnpu.edu.ua/vyhovna%20robota/Mu_logo.png">
            <a:extLst>
              <a:ext uri="{FF2B5EF4-FFF2-40B4-BE49-F238E27FC236}">
                <a16:creationId xmlns:a16="http://schemas.microsoft.com/office/drawing/2014/main" id="{BB193427-7408-4FD1-A0F5-5677A8FC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44788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Content Placeholder 3">
            <a:extLst>
              <a:ext uri="{FF2B5EF4-FFF2-40B4-BE49-F238E27FC236}">
                <a16:creationId xmlns:a16="http://schemas.microsoft.com/office/drawing/2014/main" id="{DC0F4CC7-4CA3-4D21-B9FE-FE8CCB6C1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2869" r="63409" b="79022"/>
          <a:stretch>
            <a:fillRect/>
          </a:stretch>
        </p:blipFill>
        <p:spPr bwMode="auto">
          <a:xfrm>
            <a:off x="17463" y="12700"/>
            <a:ext cx="249078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9E45E0-3000-4AE1-BE15-0D5402CF06E5}"/>
              </a:ext>
            </a:extLst>
          </p:cNvPr>
          <p:cNvSpPr/>
          <p:nvPr/>
        </p:nvSpPr>
        <p:spPr>
          <a:xfrm>
            <a:off x="1676400" y="84138"/>
            <a:ext cx="7578725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ТНПУ бере участь  в проекті</a:t>
            </a:r>
            <a:b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«Прогресивне управління університетом»</a:t>
            </a:r>
            <a:endParaRPr lang="en-GB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Aft>
                <a:spcPts val="0"/>
              </a:spcAft>
              <a:defRPr/>
            </a:pPr>
            <a:r>
              <a:rPr lang="en-GB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TNPU is involving in project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en-GB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“Progressive management of university”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9D83C7-01DE-44DF-8C80-F49BAB252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23" y="3810000"/>
            <a:ext cx="5064224" cy="27615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8E5EC5-4459-4264-96B4-83FA5EE6D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191387"/>
            <a:ext cx="3410221" cy="25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0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914074-5A58-4A26-922E-3037FD8C0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69E45E0-3000-4AE1-BE15-0D5402CF06E5}"/>
              </a:ext>
            </a:extLst>
          </p:cNvPr>
          <p:cNvSpPr/>
          <p:nvPr/>
        </p:nvSpPr>
        <p:spPr>
          <a:xfrm>
            <a:off x="3347864" y="620688"/>
            <a:ext cx="51125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</a:t>
            </a:r>
            <a:r>
              <a:rPr lang="ru-RU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соціально-інноваційних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проектів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ПітчингТНПУ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GB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Aft>
                <a:spcPts val="0"/>
              </a:spcAft>
              <a:defRPr/>
            </a:pPr>
            <a:r>
              <a:rPr lang="en-GB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PitchingTNPU</a:t>
            </a:r>
            <a:r>
              <a:rPr lang="en-GB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2798" y="2957070"/>
            <a:ext cx="44136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Проекти-переможці: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«Кімната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дитини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«Доступне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університетське середовище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«Бюро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кар‘єри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П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опуляризація </a:t>
            </a:r>
            <a:r>
              <a:rPr lang="en-US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STEM 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професій»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освітньо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-відпочинкова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зона 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«П’ятий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кут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</a:t>
            </a:r>
            <a:r>
              <a:rPr lang="uk-UA" sz="1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</a:t>
            </a:r>
            <a:r>
              <a:rPr lang="uk-UA" sz="14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оворкінг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центр 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</a:t>
            </a:r>
            <a:r>
              <a:rPr lang="en-US" sz="1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S</a:t>
            </a:r>
            <a:r>
              <a:rPr lang="en-US" sz="14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mileroom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</a:t>
            </a:r>
            <a:r>
              <a:rPr lang="en-US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K</a:t>
            </a:r>
            <a:r>
              <a:rPr lang="uk-UA" sz="14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оворкінг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центр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«Майстерня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креативного і професійного розвитку 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«Навчання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і розвиток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Дитяча </a:t>
            </a:r>
            <a:r>
              <a:rPr lang="uk-UA" sz="1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розвивально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-ігрова кімната 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Д</a:t>
            </a:r>
            <a:r>
              <a:rPr lang="uk-UA" sz="1400" dirty="0" err="1" smtClean="0">
                <a:solidFill>
                  <a:srgbClr val="002060"/>
                </a:solidFill>
                <a:latin typeface="Book Antiqua" panose="02040602050305030304" pitchFamily="18" charset="0"/>
              </a:rPr>
              <a:t>итячі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1400" dirty="0">
                <a:solidFill>
                  <a:srgbClr val="002060"/>
                </a:solidFill>
                <a:latin typeface="Book Antiqua" panose="02040602050305030304" pitchFamily="18" charset="0"/>
              </a:rPr>
              <a:t>мрії</a:t>
            </a:r>
            <a:r>
              <a:rPr lang="uk-UA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</a:t>
            </a:r>
            <a:endParaRPr lang="uk-U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733256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Загальна сума бюджету конкурсу становила 390 тис </a:t>
            </a:r>
            <a:r>
              <a:rPr lang="uk-UA" b="1" i="1" dirty="0" smtClean="0">
                <a:solidFill>
                  <a:srgbClr val="002060"/>
                </a:solidFill>
              </a:rPr>
              <a:t>грн </a:t>
            </a:r>
          </a:p>
          <a:p>
            <a:r>
              <a:rPr lang="uk-UA" b="1" i="1" dirty="0" smtClean="0">
                <a:solidFill>
                  <a:srgbClr val="002060"/>
                </a:solidFill>
              </a:rPr>
              <a:t>з </a:t>
            </a:r>
            <a:r>
              <a:rPr lang="uk-UA" b="1" i="1" dirty="0">
                <a:solidFill>
                  <a:srgbClr val="002060"/>
                </a:solidFill>
              </a:rPr>
              <a:t>яких 195 тис </a:t>
            </a:r>
            <a:r>
              <a:rPr lang="uk-UA" b="1" i="1" dirty="0" smtClean="0">
                <a:solidFill>
                  <a:srgbClr val="002060"/>
                </a:solidFill>
              </a:rPr>
              <a:t>- </a:t>
            </a:r>
            <a:r>
              <a:rPr lang="uk-UA" b="1" i="1" dirty="0">
                <a:solidFill>
                  <a:srgbClr val="002060"/>
                </a:solidFill>
              </a:rPr>
              <a:t>ТНПУ, 195 - Британська </a:t>
            </a:r>
            <a:r>
              <a:rPr lang="uk-UA" b="1" i="1" dirty="0" smtClean="0">
                <a:solidFill>
                  <a:srgbClr val="002060"/>
                </a:solidFill>
              </a:rPr>
              <a:t>рада</a:t>
            </a:r>
            <a:endParaRPr lang="uk-UA" b="1" i="1" dirty="0">
              <a:solidFill>
                <a:srgbClr val="002060"/>
              </a:solidFill>
            </a:endParaRPr>
          </a:p>
          <a:p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6007">
            <a:off x="7305343" y="3626313"/>
            <a:ext cx="1084412" cy="14458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75" y="2047090"/>
            <a:ext cx="1999286" cy="12870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3" y="1401238"/>
            <a:ext cx="1235750" cy="16476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187">
            <a:off x="7310321" y="5335862"/>
            <a:ext cx="1361092" cy="10205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01238"/>
            <a:ext cx="2016224" cy="1409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278"/>
            <a:ext cx="2060219" cy="29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79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>
            <a:extLst>
              <a:ext uri="{FF2B5EF4-FFF2-40B4-BE49-F238E27FC236}">
                <a16:creationId xmlns:a16="http://schemas.microsoft.com/office/drawing/2014/main" id="{FA6C225D-A6B8-4CC5-AB1B-8D78274F9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12E4B-655F-44C7-8F41-A91F9A3C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025" y="485609"/>
            <a:ext cx="54483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1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Реалізація програм академічної мобільності </a:t>
            </a:r>
            <a:r>
              <a:rPr lang="uk-UA" sz="1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студентів та викладачів ТНПУ за підтримки Федерації обмінів «Франція-Україна» (</a:t>
            </a:r>
            <a:r>
              <a:rPr lang="en-US" sz="1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FEFU)</a:t>
            </a:r>
          </a:p>
        </p:txBody>
      </p:sp>
      <p:pic>
        <p:nvPicPr>
          <p:cNvPr id="38916" name="Picture 2" descr="Свято департаменту В'єнн у місті Шательро">
            <a:extLst>
              <a:ext uri="{FF2B5EF4-FFF2-40B4-BE49-F238E27FC236}">
                <a16:creationId xmlns:a16="http://schemas.microsoft.com/office/drawing/2014/main" id="{BD9E1C82-394D-4D9D-AB25-50F18EB5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506538"/>
            <a:ext cx="3173413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>
            <a:extLst>
              <a:ext uri="{FF2B5EF4-FFF2-40B4-BE49-F238E27FC236}">
                <a16:creationId xmlns:a16="http://schemas.microsoft.com/office/drawing/2014/main" id="{6F9CD71A-022D-4820-B22F-79F4AD16F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4062413"/>
            <a:ext cx="35210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F911F6B6-E8B1-4824-AA25-0009E29EA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771650"/>
            <a:ext cx="30003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>
            <a:extLst>
              <a:ext uri="{FF2B5EF4-FFF2-40B4-BE49-F238E27FC236}">
                <a16:creationId xmlns:a16="http://schemas.microsoft.com/office/drawing/2014/main" id="{2C23E958-9B1E-4FCD-B3A2-73B8A1E5A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010025"/>
            <a:ext cx="34385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7">
            <a:extLst>
              <a:ext uri="{FF2B5EF4-FFF2-40B4-BE49-F238E27FC236}">
                <a16:creationId xmlns:a16="http://schemas.microsoft.com/office/drawing/2014/main" id="{08FE1EC9-7EAA-4957-951F-987B11D2E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7366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48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2868" r="63410" b="79022"/>
          <a:stretch/>
        </p:blipFill>
        <p:spPr>
          <a:xfrm>
            <a:off x="18241" y="12831"/>
            <a:ext cx="2490291" cy="957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58" y="990438"/>
            <a:ext cx="35778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 – створено Тернопільський державний педагогічний університет</a:t>
            </a:r>
          </a:p>
          <a:p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532" y="-23400"/>
            <a:ext cx="648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історія: 199</a:t>
            </a:r>
            <a:r>
              <a:rPr lang="en-GB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4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-2018</a:t>
            </a:r>
            <a:endParaRPr lang="ru-RU" sz="4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806492" y="2742851"/>
            <a:ext cx="38450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3111" y="704304"/>
            <a:ext cx="2740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 –Тернопільський державному педагогічному  </a:t>
            </a:r>
          </a:p>
          <a:p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університету надано статус Національного 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flipV="1">
            <a:off x="6236353" y="2792619"/>
            <a:ext cx="384508" cy="76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99205" y="4444481"/>
            <a:ext cx="38450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7649" y="3291989"/>
            <a:ext cx="38072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2014 - </a:t>
            </a:r>
            <a:r>
              <a:rPr lang="uk-UA" sz="1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Університет став членом Великої </a:t>
            </a:r>
          </a:p>
          <a:p>
            <a:pPr algn="ctr"/>
            <a:r>
              <a:rPr lang="uk-UA" sz="1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Хартії Європейських університетів</a:t>
            </a:r>
            <a:endParaRPr lang="ru-RU" sz="1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188603" y="4673805"/>
            <a:ext cx="384508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14508" y="3395155"/>
            <a:ext cx="54393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2017 – Проведено вибори та інавгурацію ректора</a:t>
            </a:r>
            <a:endParaRPr lang="en-US" sz="15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2" y="1538313"/>
            <a:ext cx="2565814" cy="152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3" descr="D:\ДЕНЬ відкритих дверей_2011\uka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0451" y="1629619"/>
            <a:ext cx="1319766" cy="160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Admin\Desktop\Створити папку\Створити папку\2013_foto_19_03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1" y="3863012"/>
            <a:ext cx="1544291" cy="160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\\10.11.1.12\c$\Users\Admin\Desktop\Створити папку\Створити папку (2)\_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2" y="1929279"/>
            <a:ext cx="1939834" cy="11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334163" y="684486"/>
            <a:ext cx="2740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–ТНПУ </a:t>
            </a:r>
            <a:r>
              <a:rPr lang="ru-RU" sz="1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отримав відзнаку «Лідер національної системи рейтингового оцінювання»</a:t>
            </a:r>
            <a:endParaRPr lang="en-US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12" y="3728390"/>
            <a:ext cx="2373788" cy="1582525"/>
          </a:xfrm>
          <a:prstGeom prst="rect">
            <a:avLst/>
          </a:prstGeom>
        </p:spPr>
      </p:pic>
      <p:pic>
        <p:nvPicPr>
          <p:cNvPr id="34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21" y="3728391"/>
            <a:ext cx="2448084" cy="1632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4971" y="5586244"/>
            <a:ext cx="59875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5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201</a:t>
            </a:r>
            <a:r>
              <a:rPr lang="en-US" sz="15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8</a:t>
            </a:r>
            <a:r>
              <a:rPr lang="uk-UA" sz="15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uk-UA" sz="1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– </a:t>
            </a:r>
            <a:r>
              <a:rPr lang="uk-UA" sz="15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ТНПУ отримав відзнаку «Народний бренд-2018»</a:t>
            </a:r>
            <a:endParaRPr lang="en-US" sz="15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Image result for Ð¢ÐÐÐ£ Ð¾ÑÑÐ¸Ð¼Ð°Ð² Ð²ÑÐ´Ð·Ð½Ð°ÐºÑ Â«ÐÐ°ÑÐ¾Ð´Ð½Ð¸Ð¹ Ð±ÑÐµÐ½Ð´-2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35" y="5465317"/>
            <a:ext cx="1850165" cy="1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080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3">
            <a:extLst>
              <a:ext uri="{FF2B5EF4-FFF2-40B4-BE49-F238E27FC236}">
                <a16:creationId xmlns:a16="http://schemas.microsoft.com/office/drawing/2014/main" id="{879E2DC1-EB7B-460A-8012-6827C2DA7F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1E320B-C4B0-4664-ADED-D3112AEB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439023"/>
            <a:ext cx="5396865" cy="2106453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r">
              <a:defRPr sz="2400" b="1"/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базі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ТНПУ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започатковано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практику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проведення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Міжнародної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літньої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школи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«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Українські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студії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en-GB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GB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International Ukrainian-speaking summer school</a:t>
            </a:r>
            <a:r>
              <a:rPr lang="uk-UA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“Ukrainian studios”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2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132" name="image1.jpeg" descr="C:\Users\Admin\Desktop\ТНПУ-Канада\tnpu_huzar 2013.jpg">
            <a:extLst>
              <a:ext uri="{FF2B5EF4-FFF2-40B4-BE49-F238E27FC236}">
                <a16:creationId xmlns:a16="http://schemas.microsoft.com/office/drawing/2014/main" id="{3EA1102E-EC93-459F-897A-1FF95C859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5278438"/>
            <a:ext cx="13811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8133" name="Picture 3">
            <a:extLst>
              <a:ext uri="{FF2B5EF4-FFF2-40B4-BE49-F238E27FC236}">
                <a16:creationId xmlns:a16="http://schemas.microsoft.com/office/drawing/2014/main" id="{47A8F487-7902-4F55-B7F4-DDCADE5BF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47800"/>
            <a:ext cx="266382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>
            <a:extLst>
              <a:ext uri="{FF2B5EF4-FFF2-40B4-BE49-F238E27FC236}">
                <a16:creationId xmlns:a16="http://schemas.microsoft.com/office/drawing/2014/main" id="{DA0E8BAD-2C51-4786-9AF3-42E229B28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89200"/>
            <a:ext cx="36464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5">
            <a:extLst>
              <a:ext uri="{FF2B5EF4-FFF2-40B4-BE49-F238E27FC236}">
                <a16:creationId xmlns:a16="http://schemas.microsoft.com/office/drawing/2014/main" id="{D027D63F-07D8-4471-AD77-60287DA75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41910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1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886200" y="685800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latin typeface="+mn-lt"/>
              </a:rPr>
              <a:t>Ансамбль бандуристів ТНПУ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7" name="Picture 2" descr="C:\Users\Admin\Desktop\Фото\Срібні струни-2013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166032" cy="23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Франція\Ансамбль бандуристок - фото\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295400"/>
            <a:ext cx="4522510" cy="24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Фото\IMG_1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74724"/>
            <a:ext cx="2878617" cy="21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Фото\IMG_11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" r="3337"/>
          <a:stretch/>
        </p:blipFill>
        <p:spPr bwMode="auto">
          <a:xfrm>
            <a:off x="846376" y="4075255"/>
            <a:ext cx="3365540" cy="22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505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886201" y="414137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latin typeface="+mn-lt"/>
              </a:rPr>
              <a:t>Хорове та диригентсько-оркестрове мистецтво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1" name="Picture 4" descr="оркестр народних інструменті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12628" r="12503" b="13222"/>
          <a:stretch/>
        </p:blipFill>
        <p:spPr bwMode="auto">
          <a:xfrm>
            <a:off x="762000" y="1447800"/>
            <a:ext cx="3810000" cy="241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Фото\296C8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431465" cy="228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" descr="3_інститут мистецтвї 013.JPG"/>
          <p:cNvPicPr>
            <a:picLocks noGrp="1" noChangeAspect="1"/>
          </p:cNvPicPr>
          <p:nvPr isPhoto="1"/>
        </p:nvPicPr>
        <p:blipFill rotWithShape="1">
          <a:blip r:embed="rId5">
            <a:extLst/>
          </a:blip>
          <a:srcRect l="4587" t="19733" r="4801" b="6655"/>
          <a:stretch/>
        </p:blipFill>
        <p:spPr bwMode="auto">
          <a:xfrm>
            <a:off x="5016763" y="4045710"/>
            <a:ext cx="3469302" cy="205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Рисунок 1" descr="3_інститут мистецтвї 034.JPG"/>
          <p:cNvPicPr>
            <a:picLocks noGrp="1" noChangeAspect="1"/>
          </p:cNvPicPr>
          <p:nvPr isPhoto="1"/>
        </p:nvPicPr>
        <p:blipFill rotWithShape="1">
          <a:blip r:embed="rId6">
            <a:extLst/>
          </a:blip>
          <a:srcRect t="11391" r="2690" b="15471"/>
          <a:stretch/>
        </p:blipFill>
        <p:spPr bwMode="auto">
          <a:xfrm>
            <a:off x="609600" y="4007610"/>
            <a:ext cx="4162693" cy="231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84943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321EDC94-17AE-4F5F-A960-FA28EA71A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3050" cy="6858000"/>
          </a:xfrm>
        </p:spPr>
      </p:pic>
      <p:pic>
        <p:nvPicPr>
          <p:cNvPr id="41987" name="Picture 10" descr="http://tnpu.edu.ua/vyhovna%20robota/22690099_1775959709363379_1474777866_o.jpg">
            <a:extLst>
              <a:ext uri="{FF2B5EF4-FFF2-40B4-BE49-F238E27FC236}">
                <a16:creationId xmlns:a16="http://schemas.microsoft.com/office/drawing/2014/main" id="{18222CE9-8880-4EFB-B445-3879D55B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3526"/>
          <a:stretch>
            <a:fillRect/>
          </a:stretch>
        </p:blipFill>
        <p:spPr bwMode="auto">
          <a:xfrm>
            <a:off x="3465385" y="519686"/>
            <a:ext cx="3656013" cy="237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8FDE8E-0A1D-4BFF-A06B-B4FE332919D9}"/>
              </a:ext>
            </a:extLst>
          </p:cNvPr>
          <p:cNvSpPr/>
          <p:nvPr/>
        </p:nvSpPr>
        <p:spPr>
          <a:xfrm>
            <a:off x="3200400" y="5143246"/>
            <a:ext cx="5638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Ансамбль бандуристів ТНПУ, під керівництвом доцента, заслуженого артиста України Дмитра </a:t>
            </a:r>
            <a:r>
              <a:rPr lang="uk-UA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Губ’яка</a:t>
            </a:r>
            <a:r>
              <a:rPr lang="uk-UA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побував із концертами у </a:t>
            </a:r>
            <a:r>
              <a:rPr lang="uk-UA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Франції, </a:t>
            </a:r>
            <a:r>
              <a:rPr lang="uk-UA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Бельгії та Китаї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1990" name="Picture 6" descr="IMG_3701 (65).">
            <a:extLst>
              <a:ext uri="{FF2B5EF4-FFF2-40B4-BE49-F238E27FC236}">
                <a16:creationId xmlns:a16="http://schemas.microsoft.com/office/drawing/2014/main" id="{409FB792-0886-4AA7-AFD8-86445CE1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00" y="2971800"/>
            <a:ext cx="2906195" cy="217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8EFC59C9-9738-4833-8652-5CDDD3060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18" y="1535742"/>
            <a:ext cx="2895261" cy="2171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EF92EC-2B4D-40C9-9ABE-320C40009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76" y="3900640"/>
            <a:ext cx="2808003" cy="20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19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3">
            <a:extLst>
              <a:ext uri="{FF2B5EF4-FFF2-40B4-BE49-F238E27FC236}">
                <a16:creationId xmlns:a16="http://schemas.microsoft.com/office/drawing/2014/main" id="{AF46DAF6-98B3-48DD-A2AF-345C54B07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3050" cy="685800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5896BE-CEDD-4E3B-B9B8-1EA4DC08C574}"/>
              </a:ext>
            </a:extLst>
          </p:cNvPr>
          <p:cNvSpPr/>
          <p:nvPr/>
        </p:nvSpPr>
        <p:spPr>
          <a:xfrm>
            <a:off x="3048000" y="533400"/>
            <a:ext cx="5468938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Фестиваль духовної музики </a:t>
            </a:r>
          </a:p>
          <a:p>
            <a:pPr algn="ctr" eaLnBrk="1" hangingPunct="1">
              <a:defRPr/>
            </a:pPr>
            <a:r>
              <a:rPr lang="uk-UA" sz="2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 м.Гарволін (Польща)</a:t>
            </a:r>
          </a:p>
          <a:p>
            <a:pPr algn="ctr" eaLnBrk="1" hangingPunct="1">
              <a:defRPr/>
            </a:pPr>
            <a:r>
              <a:rPr lang="en-GB" sz="2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Festival of sacred music (Poland)</a:t>
            </a:r>
            <a:endParaRPr lang="uk-UA" sz="28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 descr="3_інститут мистецтвї 036.jpg">
            <a:extLst>
              <a:ext uri="{FF2B5EF4-FFF2-40B4-BE49-F238E27FC236}">
                <a16:creationId xmlns:a16="http://schemas.microsoft.com/office/drawing/2014/main" id="{A908C8F3-4F63-444F-9558-98488148E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28800"/>
            <a:ext cx="3276600" cy="219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1" descr="3_інститут мистецтвї 037.jpg">
            <a:extLst>
              <a:ext uri="{FF2B5EF4-FFF2-40B4-BE49-F238E27FC236}">
                <a16:creationId xmlns:a16="http://schemas.microsoft.com/office/drawing/2014/main" id="{3889C6D4-BBB7-40D2-8C13-88D15033D7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465388"/>
            <a:ext cx="4630738" cy="341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867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200400" y="414137"/>
            <a:ext cx="541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latin typeface="+mn-lt"/>
              </a:rPr>
              <a:t>НАШІ ДИЗАЙНЕРИ</a:t>
            </a:r>
            <a:r>
              <a:rPr lang="en-GB" sz="2400" b="1" dirty="0">
                <a:solidFill>
                  <a:srgbClr val="0000FF"/>
                </a:solidFill>
                <a:latin typeface="+mn-lt"/>
              </a:rPr>
              <a:t>/Our designers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Рисунок 1" descr="3_інститут мистецтвї 084.JPG"/>
          <p:cNvPicPr>
            <a:picLocks noGrp="1" noChangeAspect="1"/>
          </p:cNvPicPr>
          <p:nvPr isPhoto="1"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129055" y="875802"/>
            <a:ext cx="3481546" cy="2757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Рисунок 1" descr="3_інститут мистецтвї 091.jpg"/>
          <p:cNvPicPr>
            <a:picLocks noGrp="1" noChangeAspect="1"/>
          </p:cNvPicPr>
          <p:nvPr isPhoto="1"/>
        </p:nvPicPr>
        <p:blipFill rotWithShape="1">
          <a:blip r:embed="rId4"/>
          <a:srcRect t="13145"/>
          <a:stretch/>
        </p:blipFill>
        <p:spPr bwMode="auto">
          <a:xfrm>
            <a:off x="533400" y="1676400"/>
            <a:ext cx="2273879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3" r="22987" b="9564"/>
          <a:stretch/>
        </p:blipFill>
        <p:spPr>
          <a:xfrm>
            <a:off x="3200400" y="3810000"/>
            <a:ext cx="4114800" cy="25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7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886201" y="414137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Мистецька галерея ТНПУ</a:t>
            </a:r>
            <a:endParaRPr lang="en-US" sz="2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8" y="875802"/>
            <a:ext cx="4532741" cy="3024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55626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Helvetica" panose="020B0604020202020204" pitchFamily="34" charset="0"/>
              </a:rPr>
              <a:t>Автори скульптури "Лісова пісня" – випускники бакалаврату за спеціальністю «Дизайн » Павло Гаврас і Христина Конь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7" y="2819400"/>
            <a:ext cx="3429000" cy="2286000"/>
          </a:xfrm>
          <a:prstGeom prst="rect">
            <a:avLst/>
          </a:prstGeom>
        </p:spPr>
      </p:pic>
      <p:sp>
        <p:nvSpPr>
          <p:cNvPr id="7" name="Прямоугольник 4"/>
          <p:cNvSpPr/>
          <p:nvPr/>
        </p:nvSpPr>
        <p:spPr>
          <a:xfrm>
            <a:off x="-76200" y="1926231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TNPU art gallery</a:t>
            </a:r>
            <a:endParaRPr lang="en-US" sz="2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57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0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8" y="1648646"/>
            <a:ext cx="3966548" cy="2974911"/>
          </a:xfrm>
        </p:spPr>
      </p:pic>
      <p:sp>
        <p:nvSpPr>
          <p:cNvPr id="7" name="TextBox 6"/>
          <p:cNvSpPr txBox="1"/>
          <p:nvPr/>
        </p:nvSpPr>
        <p:spPr>
          <a:xfrm>
            <a:off x="3729624" y="368806"/>
            <a:ext cx="4700503" cy="584775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Футбол у нас в пріоритетах</a:t>
            </a:r>
            <a:r>
              <a:rPr lang="en-GB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2" descr="C:\Documents and Settings\root\Рабочий стол\ФОТО рада університету 2018\Футбол чемпіони Україн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148185"/>
            <a:ext cx="3934327" cy="295074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67" y="953581"/>
            <a:ext cx="3303191" cy="1855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1" y="5079803"/>
            <a:ext cx="3828126" cy="711397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Football is in priorities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70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0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29624" y="368806"/>
            <a:ext cx="4700503" cy="584775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 забуваємо і про інші види спорту</a:t>
            </a:r>
            <a:r>
              <a:rPr lang="en-GB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6" descr="IMG_21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7121" y="1290196"/>
            <a:ext cx="3035300" cy="209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 descr="7_ф-т фізичного виховання 037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5173891" y="1108812"/>
            <a:ext cx="3256236" cy="245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IMG_15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489085"/>
            <a:ext cx="3913142" cy="266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5061" y="3692647"/>
            <a:ext cx="3513896" cy="239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547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0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800600" y="323850"/>
            <a:ext cx="3653412" cy="1276350"/>
          </a:xfrm>
          <a:prstGeom prst="irregularSeal2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1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Citius</a:t>
            </a:r>
            <a:r>
              <a:rPr lang="en-GB" sz="1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GB" sz="1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altius</a:t>
            </a:r>
            <a:r>
              <a:rPr lang="en-GB" sz="1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1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fortius</a:t>
            </a:r>
            <a:endParaRPr lang="en-US" sz="18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6911" y="1519649"/>
            <a:ext cx="3029227" cy="584775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Наші олімпійці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C:\Documents and Settings\root\Рабочий стол\Фото\Підгрушна1.jpg"/>
          <p:cNvPicPr>
            <a:picLocks noChangeAspect="1" noChangeArrowheads="1"/>
          </p:cNvPicPr>
          <p:nvPr/>
        </p:nvPicPr>
        <p:blipFill rotWithShape="1">
          <a:blip r:embed="rId3" cstate="print"/>
          <a:srcRect l="5481" r="28805"/>
          <a:stretch/>
        </p:blipFill>
        <p:spPr bwMode="auto">
          <a:xfrm>
            <a:off x="539762" y="2228850"/>
            <a:ext cx="2527149" cy="261969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pic>
        <p:nvPicPr>
          <p:cNvPr id="9" name="Picture 3" descr="C:\Documents and Settings\root\Рабочий стол\Фото\Підручний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524" y="4248558"/>
            <a:ext cx="3622428" cy="1811214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539762" y="5005677"/>
            <a:ext cx="2350480" cy="328324"/>
          </a:xfrm>
          <a:prstGeom prst="wedgeRoundRectCallout">
            <a:avLst>
              <a:gd name="adj1" fmla="val 56527"/>
              <a:gd name="adj2" fmla="val -6738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Олена Підгрушна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600200" y="5731448"/>
            <a:ext cx="2641951" cy="328324"/>
          </a:xfrm>
          <a:prstGeom prst="wedgeRoundRectCallout">
            <a:avLst>
              <a:gd name="adj1" fmla="val 56527"/>
              <a:gd name="adj2" fmla="val -6738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Дмитро Підручний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Documents and Settings\root\Рабочий стол\Фото\Радь2.jpg"/>
          <p:cNvPicPr>
            <a:picLocks noChangeAspect="1" noChangeArrowheads="1"/>
          </p:cNvPicPr>
          <p:nvPr/>
        </p:nvPicPr>
        <p:blipFill rotWithShape="1">
          <a:blip r:embed="rId5" cstate="print"/>
          <a:srcRect l="9288" t="6514"/>
          <a:stretch/>
        </p:blipFill>
        <p:spPr bwMode="auto">
          <a:xfrm>
            <a:off x="6368354" y="1733101"/>
            <a:ext cx="2071111" cy="213445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3437925" y="3726925"/>
            <a:ext cx="2641951" cy="328324"/>
          </a:xfrm>
          <a:prstGeom prst="wedgeRoundRectCallout">
            <a:avLst>
              <a:gd name="adj1" fmla="val 56527"/>
              <a:gd name="adj2" fmla="val -6738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Тарас Радь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Image result for olympic wrea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97" y="2088931"/>
            <a:ext cx="2007381" cy="14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70754" y="0"/>
            <a:ext cx="4844001" cy="768085"/>
          </a:xfrm>
        </p:spPr>
        <p:txBody>
          <a:bodyPr/>
          <a:lstStyle/>
          <a:p>
            <a:r>
              <a:rPr lang="uk-UA" b="1" dirty="0" err="1" smtClean="0">
                <a:solidFill>
                  <a:schemeClr val="tx2"/>
                </a:solidFill>
              </a:rPr>
              <a:t>Ребрендинг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3074" name="Picture 2" descr="Image result for ÑÐµÐ±ÑÐµÐ½Ð´Ð¸Ð½Ð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8" r="16391"/>
          <a:stretch/>
        </p:blipFill>
        <p:spPr bwMode="auto">
          <a:xfrm>
            <a:off x="6228184" y="4773017"/>
            <a:ext cx="1944216" cy="18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37" y="143808"/>
            <a:ext cx="3860008" cy="1552984"/>
          </a:xfrm>
          <a:prstGeom prst="rect">
            <a:avLst/>
          </a:prstGeom>
        </p:spPr>
      </p:pic>
      <p:pic>
        <p:nvPicPr>
          <p:cNvPr id="3076" name="Picture 4" descr="Image result for ÑÐµÑÐ½Ð¾Ð¿ÑÐ»ÑÑÑÐºÐ¸Ð¹ Ð½Ð°ÑÑÐ¾Ð½Ð°Ð»ÑÐ½Ð¸Ð¹ Ð¿ÐµÐ´Ð°Ð³Ð¾Ð³ÑÑÐ½Ð¸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2" y="224975"/>
            <a:ext cx="142875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0" y="4365104"/>
            <a:ext cx="3348372" cy="2232248"/>
          </a:xfrm>
          <a:prstGeom prst="rect">
            <a:avLst/>
          </a:prstGeom>
        </p:spPr>
      </p:pic>
      <p:pic>
        <p:nvPicPr>
          <p:cNvPr id="8" name="Объект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9" y="1673386"/>
            <a:ext cx="3269604" cy="2452203"/>
          </a:xfrm>
          <a:prstGeom prst="rect">
            <a:avLst/>
          </a:prstGeom>
        </p:spPr>
      </p:pic>
      <p:pic>
        <p:nvPicPr>
          <p:cNvPr id="10" name="Picture 4" descr="Ð¡Ð²ÑÑÐ»Ð¸Ð½Ð° Ð²ÑÐ´ TNPU fan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56" y="1696792"/>
            <a:ext cx="2970363" cy="29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64" y="4997849"/>
            <a:ext cx="1835097" cy="137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3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0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201708"/>
            <a:ext cx="3653412" cy="1276350"/>
          </a:xfrm>
          <a:prstGeom prst="irregularSeal2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1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Citius</a:t>
            </a:r>
            <a:r>
              <a:rPr lang="en-GB" sz="1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GB" sz="1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altius</a:t>
            </a:r>
            <a:r>
              <a:rPr lang="en-GB" sz="1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sz="1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fortius</a:t>
            </a:r>
            <a:endParaRPr lang="en-US" sz="18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9624" y="368806"/>
            <a:ext cx="4700503" cy="584775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Наші європейські чемпіони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7680" y="5004332"/>
            <a:ext cx="2350480" cy="328324"/>
          </a:xfrm>
          <a:prstGeom prst="wedgeRoundRectCallout">
            <a:avLst>
              <a:gd name="adj1" fmla="val 22293"/>
              <a:gd name="adj2" fmla="val -11565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Наталя Стребкова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890242" y="5711362"/>
            <a:ext cx="2641951" cy="328324"/>
          </a:xfrm>
          <a:prstGeom prst="wedgeRoundRectCallout">
            <a:avLst>
              <a:gd name="adj1" fmla="val 56527"/>
              <a:gd name="adj2" fmla="val -6738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Іван Стребков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087716" y="4576687"/>
            <a:ext cx="2641951" cy="328324"/>
          </a:xfrm>
          <a:prstGeom prst="wedgeRoundRectCallout">
            <a:avLst>
              <a:gd name="adj1" fmla="val 68064"/>
              <a:gd name="adj2" fmla="val -31246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Анжела Балахонова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5" name="Picture 2" descr="C:\Documents and Settings\root\Рабочий стол\ФОТО рада університету 2018\Стребкова Іван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261" y="4307168"/>
            <a:ext cx="2318956" cy="17226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sp>
        <p:nvSpPr>
          <p:cNvPr id="16" name="Hexagon 15"/>
          <p:cNvSpPr/>
          <p:nvPr/>
        </p:nvSpPr>
        <p:spPr>
          <a:xfrm>
            <a:off x="306388" y="2654273"/>
            <a:ext cx="2630516" cy="2086576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tretch>
              <a:fillRect/>
            </a:stretch>
          </a:blipFill>
          <a:ln w="57150">
            <a:solidFill>
              <a:schemeClr val="accent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Місце для вмісту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73" y="1200184"/>
            <a:ext cx="1947517" cy="2724091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18" name="Hexagon 17"/>
          <p:cNvSpPr/>
          <p:nvPr/>
        </p:nvSpPr>
        <p:spPr>
          <a:xfrm>
            <a:off x="3729624" y="1188185"/>
            <a:ext cx="2193437" cy="2582151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/>
            <a:stretch>
              <a:fillRect/>
            </a:stretch>
          </a:blipFill>
          <a:ln w="57150">
            <a:solidFill>
              <a:schemeClr val="accent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ounded Rectangular Callout 18"/>
          <p:cNvSpPr/>
          <p:nvPr/>
        </p:nvSpPr>
        <p:spPr>
          <a:xfrm>
            <a:off x="2984544" y="3973613"/>
            <a:ext cx="2641951" cy="328324"/>
          </a:xfrm>
          <a:prstGeom prst="wedgeRoundRectCallout">
            <a:avLst>
              <a:gd name="adj1" fmla="val -3003"/>
              <a:gd name="adj2" fmla="val -15279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Роман Вірастюк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31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23688" y="-91223"/>
            <a:ext cx="9144000" cy="768085"/>
          </a:xfrm>
        </p:spPr>
        <p:txBody>
          <a:bodyPr/>
          <a:lstStyle/>
          <a:p>
            <a:r>
              <a:rPr lang="uk-UA" dirty="0" smtClean="0">
                <a:solidFill>
                  <a:schemeClr val="tx2"/>
                </a:solidFill>
              </a:rPr>
              <a:t>Наші звершення за рік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537958D4-AC47-45BA-BEBA-C35B4DC7238F}"/>
              </a:ext>
            </a:extLst>
          </p:cNvPr>
          <p:cNvSpPr txBox="1"/>
          <p:nvPr/>
        </p:nvSpPr>
        <p:spPr>
          <a:xfrm>
            <a:off x="5535745" y="3408332"/>
            <a:ext cx="1038713" cy="58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87" name="그룹 44">
            <a:extLst>
              <a:ext uri="{FF2B5EF4-FFF2-40B4-BE49-F238E27FC236}">
                <a16:creationId xmlns:a16="http://schemas.microsoft.com/office/drawing/2014/main" id="{E857485B-5C40-4201-9791-7975BD006866}"/>
              </a:ext>
            </a:extLst>
          </p:cNvPr>
          <p:cNvGrpSpPr/>
          <p:nvPr/>
        </p:nvGrpSpPr>
        <p:grpSpPr>
          <a:xfrm flipH="1">
            <a:off x="4012442" y="4249923"/>
            <a:ext cx="2871975" cy="1447418"/>
            <a:chOff x="1016436" y="3876641"/>
            <a:chExt cx="3796962" cy="2734917"/>
          </a:xfrm>
        </p:grpSpPr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D534B824-D7FF-4984-BC3B-C762B298CE2B}"/>
                </a:ext>
              </a:extLst>
            </p:cNvPr>
            <p:cNvSpPr/>
            <p:nvPr/>
          </p:nvSpPr>
          <p:spPr>
            <a:xfrm>
              <a:off x="3234596" y="3876641"/>
              <a:ext cx="1578802" cy="2734917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7 w 3523460"/>
                <a:gd name="connsiteY0" fmla="*/ 4528242 h 4528242"/>
                <a:gd name="connsiteX1" fmla="*/ 870139 w 3523460"/>
                <a:gd name="connsiteY1" fmla="*/ 4094960 h 4528242"/>
                <a:gd name="connsiteX2" fmla="*/ 432816 w 3523460"/>
                <a:gd name="connsiteY2" fmla="*/ 2274110 h 4528242"/>
                <a:gd name="connsiteX3" fmla="*/ 75008 w 3523460"/>
                <a:gd name="connsiteY3" fmla="*/ 970096 h 4528242"/>
                <a:gd name="connsiteX4" fmla="*/ 750867 w 3523460"/>
                <a:gd name="connsiteY4" fmla="*/ 2107132 h 4528242"/>
                <a:gd name="connsiteX5" fmla="*/ 838333 w 3523460"/>
                <a:gd name="connsiteY5" fmla="*/ 2035571 h 4528242"/>
                <a:gd name="connsiteX6" fmla="*/ 711112 w 3523460"/>
                <a:gd name="connsiteY6" fmla="*/ 214722 h 4528242"/>
                <a:gd name="connsiteX7" fmla="*/ 1235897 w 3523460"/>
                <a:gd name="connsiteY7" fmla="*/ 1868593 h 4528242"/>
                <a:gd name="connsiteX8" fmla="*/ 1315411 w 3523460"/>
                <a:gd name="connsiteY8" fmla="*/ 1852690 h 4528242"/>
                <a:gd name="connsiteX9" fmla="*/ 1458534 w 3523460"/>
                <a:gd name="connsiteY9" fmla="*/ 37 h 4528242"/>
                <a:gd name="connsiteX10" fmla="*/ 1728878 w 3523460"/>
                <a:gd name="connsiteY10" fmla="*/ 1828836 h 4528242"/>
                <a:gd name="connsiteX11" fmla="*/ 1816344 w 3523460"/>
                <a:gd name="connsiteY11" fmla="*/ 1868594 h 4528242"/>
                <a:gd name="connsiteX12" fmla="*/ 2492205 w 3523460"/>
                <a:gd name="connsiteY12" fmla="*/ 333992 h 4528242"/>
                <a:gd name="connsiteX13" fmla="*/ 2221860 w 3523460"/>
                <a:gd name="connsiteY13" fmla="*/ 2011718 h 4528242"/>
                <a:gd name="connsiteX14" fmla="*/ 2325227 w 3523460"/>
                <a:gd name="connsiteY14" fmla="*/ 2711432 h 4528242"/>
                <a:gd name="connsiteX15" fmla="*/ 2762549 w 3523460"/>
                <a:gd name="connsiteY15" fmla="*/ 2266158 h 4528242"/>
                <a:gd name="connsiteX16" fmla="*/ 3509971 w 3523460"/>
                <a:gd name="connsiteY16" fmla="*/ 2162792 h 4528242"/>
                <a:gd name="connsiteX17" fmla="*/ 2778451 w 3523460"/>
                <a:gd name="connsiteY17" fmla="*/ 2942019 h 4528242"/>
                <a:gd name="connsiteX18" fmla="*/ 2118493 w 3523460"/>
                <a:gd name="connsiteY18" fmla="*/ 4007494 h 4528242"/>
                <a:gd name="connsiteX19" fmla="*/ 2126522 w 3523460"/>
                <a:gd name="connsiteY19" fmla="*/ 4522103 h 4528242"/>
                <a:gd name="connsiteX20" fmla="*/ 948467 w 3523460"/>
                <a:gd name="connsiteY20" fmla="*/ 4528242 h 4528242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126522 w 3523460"/>
                <a:gd name="connsiteY19" fmla="*/ 4522103 h 6103601"/>
                <a:gd name="connsiteX20" fmla="*/ 948467 w 3523460"/>
                <a:gd name="connsiteY20" fmla="*/ 6103601 h 6103601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357064 w 3523460"/>
                <a:gd name="connsiteY19" fmla="*/ 6059037 h 6103601"/>
                <a:gd name="connsiteX20" fmla="*/ 948467 w 3523460"/>
                <a:gd name="connsiteY20" fmla="*/ 6103601 h 61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6103601">
                  <a:moveTo>
                    <a:pt x="948467" y="6103601"/>
                  </a:moveTo>
                  <a:cubicBezTo>
                    <a:pt x="873324" y="5891568"/>
                    <a:pt x="1019530" y="4410362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47648" y="4296392"/>
                    <a:pt x="2319958" y="5817847"/>
                    <a:pt x="2357064" y="6059037"/>
                  </a:cubicBezTo>
                  <a:lnTo>
                    <a:pt x="948467" y="610360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A1EC3475-22E3-4F0F-99C0-51788556FFB2}"/>
                </a:ext>
              </a:extLst>
            </p:cNvPr>
            <p:cNvSpPr/>
            <p:nvPr/>
          </p:nvSpPr>
          <p:spPr>
            <a:xfrm>
              <a:off x="2635903" y="4429817"/>
              <a:ext cx="1578802" cy="2167742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9256 w 3523460"/>
                <a:gd name="connsiteY0" fmla="*/ 4777995 h 4777995"/>
                <a:gd name="connsiteX1" fmla="*/ 870139 w 3523460"/>
                <a:gd name="connsiteY1" fmla="*/ 4094960 h 4777995"/>
                <a:gd name="connsiteX2" fmla="*/ 432816 w 3523460"/>
                <a:gd name="connsiteY2" fmla="*/ 2274110 h 4777995"/>
                <a:gd name="connsiteX3" fmla="*/ 75008 w 3523460"/>
                <a:gd name="connsiteY3" fmla="*/ 970096 h 4777995"/>
                <a:gd name="connsiteX4" fmla="*/ 750867 w 3523460"/>
                <a:gd name="connsiteY4" fmla="*/ 2107132 h 4777995"/>
                <a:gd name="connsiteX5" fmla="*/ 838333 w 3523460"/>
                <a:gd name="connsiteY5" fmla="*/ 2035571 h 4777995"/>
                <a:gd name="connsiteX6" fmla="*/ 711112 w 3523460"/>
                <a:gd name="connsiteY6" fmla="*/ 214722 h 4777995"/>
                <a:gd name="connsiteX7" fmla="*/ 1235897 w 3523460"/>
                <a:gd name="connsiteY7" fmla="*/ 1868593 h 4777995"/>
                <a:gd name="connsiteX8" fmla="*/ 1315411 w 3523460"/>
                <a:gd name="connsiteY8" fmla="*/ 1852690 h 4777995"/>
                <a:gd name="connsiteX9" fmla="*/ 1458534 w 3523460"/>
                <a:gd name="connsiteY9" fmla="*/ 37 h 4777995"/>
                <a:gd name="connsiteX10" fmla="*/ 1728878 w 3523460"/>
                <a:gd name="connsiteY10" fmla="*/ 1828836 h 4777995"/>
                <a:gd name="connsiteX11" fmla="*/ 1816344 w 3523460"/>
                <a:gd name="connsiteY11" fmla="*/ 1868594 h 4777995"/>
                <a:gd name="connsiteX12" fmla="*/ 2492205 w 3523460"/>
                <a:gd name="connsiteY12" fmla="*/ 333992 h 4777995"/>
                <a:gd name="connsiteX13" fmla="*/ 2221860 w 3523460"/>
                <a:gd name="connsiteY13" fmla="*/ 2011718 h 4777995"/>
                <a:gd name="connsiteX14" fmla="*/ 2325227 w 3523460"/>
                <a:gd name="connsiteY14" fmla="*/ 2711432 h 4777995"/>
                <a:gd name="connsiteX15" fmla="*/ 2762549 w 3523460"/>
                <a:gd name="connsiteY15" fmla="*/ 2266158 h 4777995"/>
                <a:gd name="connsiteX16" fmla="*/ 3509971 w 3523460"/>
                <a:gd name="connsiteY16" fmla="*/ 2162792 h 4777995"/>
                <a:gd name="connsiteX17" fmla="*/ 2778451 w 3523460"/>
                <a:gd name="connsiteY17" fmla="*/ 2942019 h 4777995"/>
                <a:gd name="connsiteX18" fmla="*/ 2118493 w 3523460"/>
                <a:gd name="connsiteY18" fmla="*/ 4007494 h 4777995"/>
                <a:gd name="connsiteX19" fmla="*/ 2126522 w 3523460"/>
                <a:gd name="connsiteY19" fmla="*/ 4522103 h 4777995"/>
                <a:gd name="connsiteX20" fmla="*/ 929256 w 3523460"/>
                <a:gd name="connsiteY20" fmla="*/ 4777995 h 4777995"/>
                <a:gd name="connsiteX0" fmla="*/ 929256 w 3523460"/>
                <a:gd name="connsiteY0" fmla="*/ 4777995 h 4829491"/>
                <a:gd name="connsiteX1" fmla="*/ 870139 w 3523460"/>
                <a:gd name="connsiteY1" fmla="*/ 4094960 h 4829491"/>
                <a:gd name="connsiteX2" fmla="*/ 432816 w 3523460"/>
                <a:gd name="connsiteY2" fmla="*/ 2274110 h 4829491"/>
                <a:gd name="connsiteX3" fmla="*/ 75008 w 3523460"/>
                <a:gd name="connsiteY3" fmla="*/ 970096 h 4829491"/>
                <a:gd name="connsiteX4" fmla="*/ 750867 w 3523460"/>
                <a:gd name="connsiteY4" fmla="*/ 2107132 h 4829491"/>
                <a:gd name="connsiteX5" fmla="*/ 838333 w 3523460"/>
                <a:gd name="connsiteY5" fmla="*/ 2035571 h 4829491"/>
                <a:gd name="connsiteX6" fmla="*/ 711112 w 3523460"/>
                <a:gd name="connsiteY6" fmla="*/ 214722 h 4829491"/>
                <a:gd name="connsiteX7" fmla="*/ 1235897 w 3523460"/>
                <a:gd name="connsiteY7" fmla="*/ 1868593 h 4829491"/>
                <a:gd name="connsiteX8" fmla="*/ 1315411 w 3523460"/>
                <a:gd name="connsiteY8" fmla="*/ 1852690 h 4829491"/>
                <a:gd name="connsiteX9" fmla="*/ 1458534 w 3523460"/>
                <a:gd name="connsiteY9" fmla="*/ 37 h 4829491"/>
                <a:gd name="connsiteX10" fmla="*/ 1728878 w 3523460"/>
                <a:gd name="connsiteY10" fmla="*/ 1828836 h 4829491"/>
                <a:gd name="connsiteX11" fmla="*/ 1816344 w 3523460"/>
                <a:gd name="connsiteY11" fmla="*/ 1868594 h 4829491"/>
                <a:gd name="connsiteX12" fmla="*/ 2492205 w 3523460"/>
                <a:gd name="connsiteY12" fmla="*/ 333992 h 4829491"/>
                <a:gd name="connsiteX13" fmla="*/ 2221860 w 3523460"/>
                <a:gd name="connsiteY13" fmla="*/ 2011718 h 4829491"/>
                <a:gd name="connsiteX14" fmla="*/ 2325227 w 3523460"/>
                <a:gd name="connsiteY14" fmla="*/ 2711432 h 4829491"/>
                <a:gd name="connsiteX15" fmla="*/ 2762549 w 3523460"/>
                <a:gd name="connsiteY15" fmla="*/ 2266158 h 4829491"/>
                <a:gd name="connsiteX16" fmla="*/ 3509971 w 3523460"/>
                <a:gd name="connsiteY16" fmla="*/ 2162792 h 4829491"/>
                <a:gd name="connsiteX17" fmla="*/ 2778451 w 3523460"/>
                <a:gd name="connsiteY17" fmla="*/ 2942019 h 4829491"/>
                <a:gd name="connsiteX18" fmla="*/ 2118493 w 3523460"/>
                <a:gd name="connsiteY18" fmla="*/ 4007494 h 4829491"/>
                <a:gd name="connsiteX19" fmla="*/ 2145734 w 3523460"/>
                <a:gd name="connsiteY19" fmla="*/ 4829491 h 4829491"/>
                <a:gd name="connsiteX20" fmla="*/ 929256 w 3523460"/>
                <a:gd name="connsiteY20" fmla="*/ 4777995 h 482949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4 w 3523460"/>
                <a:gd name="connsiteY19" fmla="*/ 4829491 h 4854841"/>
                <a:gd name="connsiteX20" fmla="*/ 929256 w 3523460"/>
                <a:gd name="connsiteY20" fmla="*/ 4854841 h 485484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5 w 3523460"/>
                <a:gd name="connsiteY19" fmla="*/ 4837820 h 4854841"/>
                <a:gd name="connsiteX20" fmla="*/ 929256 w 3523460"/>
                <a:gd name="connsiteY20" fmla="*/ 4854841 h 4854841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837820">
                  <a:moveTo>
                    <a:pt x="929257" y="4829855"/>
                  </a:moveTo>
                  <a:cubicBezTo>
                    <a:pt x="937409" y="4667798"/>
                    <a:pt x="977884" y="4352057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097672" y="4371359"/>
                    <a:pt x="2108629" y="4596630"/>
                    <a:pt x="2145735" y="4837820"/>
                  </a:cubicBezTo>
                  <a:lnTo>
                    <a:pt x="929257" y="4829855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0CDE7D41-E8D0-4227-9D04-3B773D35DD71}"/>
                </a:ext>
              </a:extLst>
            </p:cNvPr>
            <p:cNvSpPr/>
            <p:nvPr/>
          </p:nvSpPr>
          <p:spPr>
            <a:xfrm flipH="1">
              <a:off x="1753574" y="4584405"/>
              <a:ext cx="1578802" cy="2018810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3479 w 3523460"/>
                <a:gd name="connsiteY0" fmla="*/ 448726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23479 w 3523460"/>
                <a:gd name="connsiteY20" fmla="*/ 4487266 h 4522103"/>
                <a:gd name="connsiteX0" fmla="*/ 923479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23479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505443">
                  <a:moveTo>
                    <a:pt x="931808" y="4487266"/>
                  </a:moveTo>
                  <a:cubicBezTo>
                    <a:pt x="914969" y="4366857"/>
                    <a:pt x="952895" y="4293750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06001" y="4229757"/>
                    <a:pt x="2081085" y="4264253"/>
                    <a:pt x="2118191" y="4505443"/>
                  </a:cubicBezTo>
                  <a:cubicBezTo>
                    <a:pt x="1725506" y="4488277"/>
                    <a:pt x="1324493" y="4504432"/>
                    <a:pt x="931808" y="4487266"/>
                  </a:cubicBez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6921425C-C473-486C-8ABB-01F900F83D2D}"/>
                </a:ext>
              </a:extLst>
            </p:cNvPr>
            <p:cNvSpPr/>
            <p:nvPr/>
          </p:nvSpPr>
          <p:spPr>
            <a:xfrm flipH="1">
              <a:off x="1016436" y="5118688"/>
              <a:ext cx="1578802" cy="1483571"/>
            </a:xfrm>
            <a:custGeom>
              <a:avLst/>
              <a:gdLst/>
              <a:ahLst/>
              <a:cxnLst/>
              <a:rect l="l" t="t" r="r" b="b"/>
              <a:pathLst>
                <a:path w="1224747" h="1150872">
                  <a:moveTo>
                    <a:pt x="506983" y="13"/>
                  </a:moveTo>
                  <a:cubicBezTo>
                    <a:pt x="402878" y="-2751"/>
                    <a:pt x="456313" y="444994"/>
                    <a:pt x="457234" y="643991"/>
                  </a:cubicBezTo>
                  <a:cubicBezTo>
                    <a:pt x="455852" y="711705"/>
                    <a:pt x="431899" y="670247"/>
                    <a:pt x="429595" y="649519"/>
                  </a:cubicBezTo>
                  <a:cubicBezTo>
                    <a:pt x="402417" y="548638"/>
                    <a:pt x="316278" y="64042"/>
                    <a:pt x="247181" y="74637"/>
                  </a:cubicBezTo>
                  <a:cubicBezTo>
                    <a:pt x="148604" y="87535"/>
                    <a:pt x="249024" y="498428"/>
                    <a:pt x="291403" y="707560"/>
                  </a:cubicBezTo>
                  <a:cubicBezTo>
                    <a:pt x="299694" y="731974"/>
                    <a:pt x="274819" y="759151"/>
                    <a:pt x="261000" y="732434"/>
                  </a:cubicBezTo>
                  <a:cubicBezTo>
                    <a:pt x="216778" y="672551"/>
                    <a:pt x="86417" y="322462"/>
                    <a:pt x="26073" y="337203"/>
                  </a:cubicBezTo>
                  <a:cubicBezTo>
                    <a:pt x="-65135" y="394323"/>
                    <a:pt x="108988" y="639385"/>
                    <a:pt x="150446" y="790475"/>
                  </a:cubicBezTo>
                  <a:cubicBezTo>
                    <a:pt x="154996" y="914832"/>
                    <a:pt x="167867" y="1035860"/>
                    <a:pt x="198006" y="1150872"/>
                  </a:cubicBezTo>
                  <a:lnTo>
                    <a:pt x="894045" y="1150872"/>
                  </a:lnTo>
                  <a:lnTo>
                    <a:pt x="965784" y="1022639"/>
                  </a:lnTo>
                  <a:cubicBezTo>
                    <a:pt x="1036722" y="901951"/>
                    <a:pt x="1135300" y="850359"/>
                    <a:pt x="1220058" y="751781"/>
                  </a:cubicBezTo>
                  <a:cubicBezTo>
                    <a:pt x="1257831" y="702953"/>
                    <a:pt x="1057912" y="659653"/>
                    <a:pt x="960256" y="787711"/>
                  </a:cubicBezTo>
                  <a:cubicBezTo>
                    <a:pt x="898530" y="836540"/>
                    <a:pt x="847859" y="890895"/>
                    <a:pt x="808244" y="942487"/>
                  </a:cubicBezTo>
                  <a:lnTo>
                    <a:pt x="772314" y="699269"/>
                  </a:lnTo>
                  <a:cubicBezTo>
                    <a:pt x="804559" y="511326"/>
                    <a:pt x="966705" y="146497"/>
                    <a:pt x="866285" y="116095"/>
                  </a:cubicBezTo>
                  <a:cubicBezTo>
                    <a:pt x="764023" y="83850"/>
                    <a:pt x="714273" y="477239"/>
                    <a:pt x="631357" y="649519"/>
                  </a:cubicBezTo>
                  <a:cubicBezTo>
                    <a:pt x="613392" y="666102"/>
                    <a:pt x="602797" y="666562"/>
                    <a:pt x="600954" y="635699"/>
                  </a:cubicBezTo>
                  <a:cubicBezTo>
                    <a:pt x="593584" y="535740"/>
                    <a:pt x="588518" y="-2752"/>
                    <a:pt x="506983" y="13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92" name="그룹 18">
            <a:extLst>
              <a:ext uri="{FF2B5EF4-FFF2-40B4-BE49-F238E27FC236}">
                <a16:creationId xmlns:a16="http://schemas.microsoft.com/office/drawing/2014/main" id="{1F98E24A-1489-4745-A2AD-D02E9AA2B93F}"/>
              </a:ext>
            </a:extLst>
          </p:cNvPr>
          <p:cNvGrpSpPr/>
          <p:nvPr/>
        </p:nvGrpSpPr>
        <p:grpSpPr>
          <a:xfrm>
            <a:off x="1470358" y="4298785"/>
            <a:ext cx="2630860" cy="1398556"/>
            <a:chOff x="1016436" y="3876641"/>
            <a:chExt cx="3796962" cy="2734917"/>
          </a:xfrm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15611DE3-D470-41C3-B42F-6CB989F1D812}"/>
                </a:ext>
              </a:extLst>
            </p:cNvPr>
            <p:cNvSpPr/>
            <p:nvPr/>
          </p:nvSpPr>
          <p:spPr>
            <a:xfrm>
              <a:off x="3234596" y="3876641"/>
              <a:ext cx="1578802" cy="2734917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7 w 3523460"/>
                <a:gd name="connsiteY0" fmla="*/ 4528242 h 4528242"/>
                <a:gd name="connsiteX1" fmla="*/ 870139 w 3523460"/>
                <a:gd name="connsiteY1" fmla="*/ 4094960 h 4528242"/>
                <a:gd name="connsiteX2" fmla="*/ 432816 w 3523460"/>
                <a:gd name="connsiteY2" fmla="*/ 2274110 h 4528242"/>
                <a:gd name="connsiteX3" fmla="*/ 75008 w 3523460"/>
                <a:gd name="connsiteY3" fmla="*/ 970096 h 4528242"/>
                <a:gd name="connsiteX4" fmla="*/ 750867 w 3523460"/>
                <a:gd name="connsiteY4" fmla="*/ 2107132 h 4528242"/>
                <a:gd name="connsiteX5" fmla="*/ 838333 w 3523460"/>
                <a:gd name="connsiteY5" fmla="*/ 2035571 h 4528242"/>
                <a:gd name="connsiteX6" fmla="*/ 711112 w 3523460"/>
                <a:gd name="connsiteY6" fmla="*/ 214722 h 4528242"/>
                <a:gd name="connsiteX7" fmla="*/ 1235897 w 3523460"/>
                <a:gd name="connsiteY7" fmla="*/ 1868593 h 4528242"/>
                <a:gd name="connsiteX8" fmla="*/ 1315411 w 3523460"/>
                <a:gd name="connsiteY8" fmla="*/ 1852690 h 4528242"/>
                <a:gd name="connsiteX9" fmla="*/ 1458534 w 3523460"/>
                <a:gd name="connsiteY9" fmla="*/ 37 h 4528242"/>
                <a:gd name="connsiteX10" fmla="*/ 1728878 w 3523460"/>
                <a:gd name="connsiteY10" fmla="*/ 1828836 h 4528242"/>
                <a:gd name="connsiteX11" fmla="*/ 1816344 w 3523460"/>
                <a:gd name="connsiteY11" fmla="*/ 1868594 h 4528242"/>
                <a:gd name="connsiteX12" fmla="*/ 2492205 w 3523460"/>
                <a:gd name="connsiteY12" fmla="*/ 333992 h 4528242"/>
                <a:gd name="connsiteX13" fmla="*/ 2221860 w 3523460"/>
                <a:gd name="connsiteY13" fmla="*/ 2011718 h 4528242"/>
                <a:gd name="connsiteX14" fmla="*/ 2325227 w 3523460"/>
                <a:gd name="connsiteY14" fmla="*/ 2711432 h 4528242"/>
                <a:gd name="connsiteX15" fmla="*/ 2762549 w 3523460"/>
                <a:gd name="connsiteY15" fmla="*/ 2266158 h 4528242"/>
                <a:gd name="connsiteX16" fmla="*/ 3509971 w 3523460"/>
                <a:gd name="connsiteY16" fmla="*/ 2162792 h 4528242"/>
                <a:gd name="connsiteX17" fmla="*/ 2778451 w 3523460"/>
                <a:gd name="connsiteY17" fmla="*/ 2942019 h 4528242"/>
                <a:gd name="connsiteX18" fmla="*/ 2118493 w 3523460"/>
                <a:gd name="connsiteY18" fmla="*/ 4007494 h 4528242"/>
                <a:gd name="connsiteX19" fmla="*/ 2126522 w 3523460"/>
                <a:gd name="connsiteY19" fmla="*/ 4522103 h 4528242"/>
                <a:gd name="connsiteX20" fmla="*/ 948467 w 3523460"/>
                <a:gd name="connsiteY20" fmla="*/ 4528242 h 4528242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126522 w 3523460"/>
                <a:gd name="connsiteY19" fmla="*/ 4522103 h 6103601"/>
                <a:gd name="connsiteX20" fmla="*/ 948467 w 3523460"/>
                <a:gd name="connsiteY20" fmla="*/ 6103601 h 6103601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357064 w 3523460"/>
                <a:gd name="connsiteY19" fmla="*/ 6059037 h 6103601"/>
                <a:gd name="connsiteX20" fmla="*/ 948467 w 3523460"/>
                <a:gd name="connsiteY20" fmla="*/ 6103601 h 61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6103601">
                  <a:moveTo>
                    <a:pt x="948467" y="6103601"/>
                  </a:moveTo>
                  <a:cubicBezTo>
                    <a:pt x="873324" y="5891568"/>
                    <a:pt x="1019530" y="4410362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47648" y="4296392"/>
                    <a:pt x="2319958" y="5817847"/>
                    <a:pt x="2357064" y="6059037"/>
                  </a:cubicBezTo>
                  <a:lnTo>
                    <a:pt x="948467" y="610360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36059920-3654-4007-905D-87231DBC1071}"/>
                </a:ext>
              </a:extLst>
            </p:cNvPr>
            <p:cNvSpPr/>
            <p:nvPr/>
          </p:nvSpPr>
          <p:spPr>
            <a:xfrm>
              <a:off x="2635903" y="4429817"/>
              <a:ext cx="1578802" cy="2167742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9256 w 3523460"/>
                <a:gd name="connsiteY0" fmla="*/ 4777995 h 4777995"/>
                <a:gd name="connsiteX1" fmla="*/ 870139 w 3523460"/>
                <a:gd name="connsiteY1" fmla="*/ 4094960 h 4777995"/>
                <a:gd name="connsiteX2" fmla="*/ 432816 w 3523460"/>
                <a:gd name="connsiteY2" fmla="*/ 2274110 h 4777995"/>
                <a:gd name="connsiteX3" fmla="*/ 75008 w 3523460"/>
                <a:gd name="connsiteY3" fmla="*/ 970096 h 4777995"/>
                <a:gd name="connsiteX4" fmla="*/ 750867 w 3523460"/>
                <a:gd name="connsiteY4" fmla="*/ 2107132 h 4777995"/>
                <a:gd name="connsiteX5" fmla="*/ 838333 w 3523460"/>
                <a:gd name="connsiteY5" fmla="*/ 2035571 h 4777995"/>
                <a:gd name="connsiteX6" fmla="*/ 711112 w 3523460"/>
                <a:gd name="connsiteY6" fmla="*/ 214722 h 4777995"/>
                <a:gd name="connsiteX7" fmla="*/ 1235897 w 3523460"/>
                <a:gd name="connsiteY7" fmla="*/ 1868593 h 4777995"/>
                <a:gd name="connsiteX8" fmla="*/ 1315411 w 3523460"/>
                <a:gd name="connsiteY8" fmla="*/ 1852690 h 4777995"/>
                <a:gd name="connsiteX9" fmla="*/ 1458534 w 3523460"/>
                <a:gd name="connsiteY9" fmla="*/ 37 h 4777995"/>
                <a:gd name="connsiteX10" fmla="*/ 1728878 w 3523460"/>
                <a:gd name="connsiteY10" fmla="*/ 1828836 h 4777995"/>
                <a:gd name="connsiteX11" fmla="*/ 1816344 w 3523460"/>
                <a:gd name="connsiteY11" fmla="*/ 1868594 h 4777995"/>
                <a:gd name="connsiteX12" fmla="*/ 2492205 w 3523460"/>
                <a:gd name="connsiteY12" fmla="*/ 333992 h 4777995"/>
                <a:gd name="connsiteX13" fmla="*/ 2221860 w 3523460"/>
                <a:gd name="connsiteY13" fmla="*/ 2011718 h 4777995"/>
                <a:gd name="connsiteX14" fmla="*/ 2325227 w 3523460"/>
                <a:gd name="connsiteY14" fmla="*/ 2711432 h 4777995"/>
                <a:gd name="connsiteX15" fmla="*/ 2762549 w 3523460"/>
                <a:gd name="connsiteY15" fmla="*/ 2266158 h 4777995"/>
                <a:gd name="connsiteX16" fmla="*/ 3509971 w 3523460"/>
                <a:gd name="connsiteY16" fmla="*/ 2162792 h 4777995"/>
                <a:gd name="connsiteX17" fmla="*/ 2778451 w 3523460"/>
                <a:gd name="connsiteY17" fmla="*/ 2942019 h 4777995"/>
                <a:gd name="connsiteX18" fmla="*/ 2118493 w 3523460"/>
                <a:gd name="connsiteY18" fmla="*/ 4007494 h 4777995"/>
                <a:gd name="connsiteX19" fmla="*/ 2126522 w 3523460"/>
                <a:gd name="connsiteY19" fmla="*/ 4522103 h 4777995"/>
                <a:gd name="connsiteX20" fmla="*/ 929256 w 3523460"/>
                <a:gd name="connsiteY20" fmla="*/ 4777995 h 4777995"/>
                <a:gd name="connsiteX0" fmla="*/ 929256 w 3523460"/>
                <a:gd name="connsiteY0" fmla="*/ 4777995 h 4829491"/>
                <a:gd name="connsiteX1" fmla="*/ 870139 w 3523460"/>
                <a:gd name="connsiteY1" fmla="*/ 4094960 h 4829491"/>
                <a:gd name="connsiteX2" fmla="*/ 432816 w 3523460"/>
                <a:gd name="connsiteY2" fmla="*/ 2274110 h 4829491"/>
                <a:gd name="connsiteX3" fmla="*/ 75008 w 3523460"/>
                <a:gd name="connsiteY3" fmla="*/ 970096 h 4829491"/>
                <a:gd name="connsiteX4" fmla="*/ 750867 w 3523460"/>
                <a:gd name="connsiteY4" fmla="*/ 2107132 h 4829491"/>
                <a:gd name="connsiteX5" fmla="*/ 838333 w 3523460"/>
                <a:gd name="connsiteY5" fmla="*/ 2035571 h 4829491"/>
                <a:gd name="connsiteX6" fmla="*/ 711112 w 3523460"/>
                <a:gd name="connsiteY6" fmla="*/ 214722 h 4829491"/>
                <a:gd name="connsiteX7" fmla="*/ 1235897 w 3523460"/>
                <a:gd name="connsiteY7" fmla="*/ 1868593 h 4829491"/>
                <a:gd name="connsiteX8" fmla="*/ 1315411 w 3523460"/>
                <a:gd name="connsiteY8" fmla="*/ 1852690 h 4829491"/>
                <a:gd name="connsiteX9" fmla="*/ 1458534 w 3523460"/>
                <a:gd name="connsiteY9" fmla="*/ 37 h 4829491"/>
                <a:gd name="connsiteX10" fmla="*/ 1728878 w 3523460"/>
                <a:gd name="connsiteY10" fmla="*/ 1828836 h 4829491"/>
                <a:gd name="connsiteX11" fmla="*/ 1816344 w 3523460"/>
                <a:gd name="connsiteY11" fmla="*/ 1868594 h 4829491"/>
                <a:gd name="connsiteX12" fmla="*/ 2492205 w 3523460"/>
                <a:gd name="connsiteY12" fmla="*/ 333992 h 4829491"/>
                <a:gd name="connsiteX13" fmla="*/ 2221860 w 3523460"/>
                <a:gd name="connsiteY13" fmla="*/ 2011718 h 4829491"/>
                <a:gd name="connsiteX14" fmla="*/ 2325227 w 3523460"/>
                <a:gd name="connsiteY14" fmla="*/ 2711432 h 4829491"/>
                <a:gd name="connsiteX15" fmla="*/ 2762549 w 3523460"/>
                <a:gd name="connsiteY15" fmla="*/ 2266158 h 4829491"/>
                <a:gd name="connsiteX16" fmla="*/ 3509971 w 3523460"/>
                <a:gd name="connsiteY16" fmla="*/ 2162792 h 4829491"/>
                <a:gd name="connsiteX17" fmla="*/ 2778451 w 3523460"/>
                <a:gd name="connsiteY17" fmla="*/ 2942019 h 4829491"/>
                <a:gd name="connsiteX18" fmla="*/ 2118493 w 3523460"/>
                <a:gd name="connsiteY18" fmla="*/ 4007494 h 4829491"/>
                <a:gd name="connsiteX19" fmla="*/ 2145734 w 3523460"/>
                <a:gd name="connsiteY19" fmla="*/ 4829491 h 4829491"/>
                <a:gd name="connsiteX20" fmla="*/ 929256 w 3523460"/>
                <a:gd name="connsiteY20" fmla="*/ 4777995 h 482949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4 w 3523460"/>
                <a:gd name="connsiteY19" fmla="*/ 4829491 h 4854841"/>
                <a:gd name="connsiteX20" fmla="*/ 929256 w 3523460"/>
                <a:gd name="connsiteY20" fmla="*/ 4854841 h 485484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5 w 3523460"/>
                <a:gd name="connsiteY19" fmla="*/ 4837820 h 4854841"/>
                <a:gd name="connsiteX20" fmla="*/ 929256 w 3523460"/>
                <a:gd name="connsiteY20" fmla="*/ 4854841 h 4854841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837820">
                  <a:moveTo>
                    <a:pt x="929257" y="4829855"/>
                  </a:moveTo>
                  <a:cubicBezTo>
                    <a:pt x="937409" y="4667798"/>
                    <a:pt x="977884" y="4352057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097672" y="4371359"/>
                    <a:pt x="2108629" y="4596630"/>
                    <a:pt x="2145735" y="4837820"/>
                  </a:cubicBezTo>
                  <a:lnTo>
                    <a:pt x="929257" y="4829855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AF03CEC4-3EC5-468F-9628-25A9DF6F091D}"/>
                </a:ext>
              </a:extLst>
            </p:cNvPr>
            <p:cNvSpPr/>
            <p:nvPr/>
          </p:nvSpPr>
          <p:spPr>
            <a:xfrm flipH="1">
              <a:off x="1753574" y="4584405"/>
              <a:ext cx="1578802" cy="2018810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3479 w 3523460"/>
                <a:gd name="connsiteY0" fmla="*/ 448726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23479 w 3523460"/>
                <a:gd name="connsiteY20" fmla="*/ 4487266 h 4522103"/>
                <a:gd name="connsiteX0" fmla="*/ 923479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23479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505443">
                  <a:moveTo>
                    <a:pt x="931808" y="4487266"/>
                  </a:moveTo>
                  <a:cubicBezTo>
                    <a:pt x="914969" y="4366857"/>
                    <a:pt x="952895" y="4293750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06001" y="4229757"/>
                    <a:pt x="2081085" y="4264253"/>
                    <a:pt x="2118191" y="4505443"/>
                  </a:cubicBezTo>
                  <a:cubicBezTo>
                    <a:pt x="1725506" y="4488277"/>
                    <a:pt x="1324493" y="4504432"/>
                    <a:pt x="931808" y="4487266"/>
                  </a:cubicBez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E84A221C-42D9-47D3-9804-650CAE1CEA48}"/>
                </a:ext>
              </a:extLst>
            </p:cNvPr>
            <p:cNvSpPr/>
            <p:nvPr/>
          </p:nvSpPr>
          <p:spPr>
            <a:xfrm flipH="1">
              <a:off x="1016436" y="5118688"/>
              <a:ext cx="1578802" cy="1483571"/>
            </a:xfrm>
            <a:custGeom>
              <a:avLst/>
              <a:gdLst/>
              <a:ahLst/>
              <a:cxnLst/>
              <a:rect l="l" t="t" r="r" b="b"/>
              <a:pathLst>
                <a:path w="1224747" h="1150872">
                  <a:moveTo>
                    <a:pt x="506983" y="13"/>
                  </a:moveTo>
                  <a:cubicBezTo>
                    <a:pt x="402878" y="-2751"/>
                    <a:pt x="456313" y="444994"/>
                    <a:pt x="457234" y="643991"/>
                  </a:cubicBezTo>
                  <a:cubicBezTo>
                    <a:pt x="455852" y="711705"/>
                    <a:pt x="431899" y="670247"/>
                    <a:pt x="429595" y="649519"/>
                  </a:cubicBezTo>
                  <a:cubicBezTo>
                    <a:pt x="402417" y="548638"/>
                    <a:pt x="316278" y="64042"/>
                    <a:pt x="247181" y="74637"/>
                  </a:cubicBezTo>
                  <a:cubicBezTo>
                    <a:pt x="148604" y="87535"/>
                    <a:pt x="249024" y="498428"/>
                    <a:pt x="291403" y="707560"/>
                  </a:cubicBezTo>
                  <a:cubicBezTo>
                    <a:pt x="299694" y="731974"/>
                    <a:pt x="274819" y="759151"/>
                    <a:pt x="261000" y="732434"/>
                  </a:cubicBezTo>
                  <a:cubicBezTo>
                    <a:pt x="216778" y="672551"/>
                    <a:pt x="86417" y="322462"/>
                    <a:pt x="26073" y="337203"/>
                  </a:cubicBezTo>
                  <a:cubicBezTo>
                    <a:pt x="-65135" y="394323"/>
                    <a:pt x="108988" y="639385"/>
                    <a:pt x="150446" y="790475"/>
                  </a:cubicBezTo>
                  <a:cubicBezTo>
                    <a:pt x="154996" y="914832"/>
                    <a:pt x="167867" y="1035860"/>
                    <a:pt x="198006" y="1150872"/>
                  </a:cubicBezTo>
                  <a:lnTo>
                    <a:pt x="894045" y="1150872"/>
                  </a:lnTo>
                  <a:lnTo>
                    <a:pt x="965784" y="1022639"/>
                  </a:lnTo>
                  <a:cubicBezTo>
                    <a:pt x="1036722" y="901951"/>
                    <a:pt x="1135300" y="850359"/>
                    <a:pt x="1220058" y="751781"/>
                  </a:cubicBezTo>
                  <a:cubicBezTo>
                    <a:pt x="1257831" y="702953"/>
                    <a:pt x="1057912" y="659653"/>
                    <a:pt x="960256" y="787711"/>
                  </a:cubicBezTo>
                  <a:cubicBezTo>
                    <a:pt x="898530" y="836540"/>
                    <a:pt x="847859" y="890895"/>
                    <a:pt x="808244" y="942487"/>
                  </a:cubicBezTo>
                  <a:lnTo>
                    <a:pt x="772314" y="699269"/>
                  </a:lnTo>
                  <a:cubicBezTo>
                    <a:pt x="804559" y="511326"/>
                    <a:pt x="966705" y="146497"/>
                    <a:pt x="866285" y="116095"/>
                  </a:cubicBezTo>
                  <a:cubicBezTo>
                    <a:pt x="764023" y="83850"/>
                    <a:pt x="714273" y="477239"/>
                    <a:pt x="631357" y="649519"/>
                  </a:cubicBezTo>
                  <a:cubicBezTo>
                    <a:pt x="613392" y="666102"/>
                    <a:pt x="602797" y="666562"/>
                    <a:pt x="600954" y="635699"/>
                  </a:cubicBezTo>
                  <a:cubicBezTo>
                    <a:pt x="593584" y="535740"/>
                    <a:pt x="588518" y="-2752"/>
                    <a:pt x="506983" y="13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97" name="Freeform 2">
            <a:extLst>
              <a:ext uri="{FF2B5EF4-FFF2-40B4-BE49-F238E27FC236}">
                <a16:creationId xmlns:a16="http://schemas.microsoft.com/office/drawing/2014/main" id="{DAB15691-C058-4457-BC2F-3B1F2DD9419B}"/>
              </a:ext>
            </a:extLst>
          </p:cNvPr>
          <p:cNvSpPr/>
          <p:nvPr/>
        </p:nvSpPr>
        <p:spPr>
          <a:xfrm>
            <a:off x="3350088" y="3799293"/>
            <a:ext cx="1632172" cy="1894591"/>
          </a:xfrm>
          <a:custGeom>
            <a:avLst/>
            <a:gdLst>
              <a:gd name="connsiteX0" fmla="*/ 811033 w 3490622"/>
              <a:gd name="connsiteY0" fmla="*/ 4778734 h 4778734"/>
              <a:gd name="connsiteX1" fmla="*/ 803081 w 3490622"/>
              <a:gd name="connsiteY1" fmla="*/ 4341412 h 4778734"/>
              <a:gd name="connsiteX2" fmla="*/ 437321 w 3490622"/>
              <a:gd name="connsiteY2" fmla="*/ 2313830 h 4778734"/>
              <a:gd name="connsiteX3" fmla="*/ 0 w 3490622"/>
              <a:gd name="connsiteY3" fmla="*/ 938254 h 4778734"/>
              <a:gd name="connsiteX4" fmla="*/ 747422 w 3490622"/>
              <a:gd name="connsiteY4" fmla="*/ 2019631 h 4778734"/>
              <a:gd name="connsiteX5" fmla="*/ 667909 w 3490622"/>
              <a:gd name="connsiteY5" fmla="*/ 182880 h 4778734"/>
              <a:gd name="connsiteX6" fmla="*/ 1264257 w 3490622"/>
              <a:gd name="connsiteY6" fmla="*/ 1804946 h 4778734"/>
              <a:gd name="connsiteX7" fmla="*/ 1407380 w 3490622"/>
              <a:gd name="connsiteY7" fmla="*/ 0 h 4778734"/>
              <a:gd name="connsiteX8" fmla="*/ 1757238 w 3490622"/>
              <a:gd name="connsiteY8" fmla="*/ 1868557 h 4778734"/>
              <a:gd name="connsiteX9" fmla="*/ 2456953 w 3490622"/>
              <a:gd name="connsiteY9" fmla="*/ 333955 h 4778734"/>
              <a:gd name="connsiteX10" fmla="*/ 2194560 w 3490622"/>
              <a:gd name="connsiteY10" fmla="*/ 2003729 h 4778734"/>
              <a:gd name="connsiteX11" fmla="*/ 2305878 w 3490622"/>
              <a:gd name="connsiteY11" fmla="*/ 2759103 h 4778734"/>
              <a:gd name="connsiteX12" fmla="*/ 2623930 w 3490622"/>
              <a:gd name="connsiteY12" fmla="*/ 2361537 h 4778734"/>
              <a:gd name="connsiteX13" fmla="*/ 3490622 w 3490622"/>
              <a:gd name="connsiteY13" fmla="*/ 2210463 h 4778734"/>
              <a:gd name="connsiteX14" fmla="*/ 2759102 w 3490622"/>
              <a:gd name="connsiteY14" fmla="*/ 2989690 h 4778734"/>
              <a:gd name="connsiteX15" fmla="*/ 2051436 w 3490622"/>
              <a:gd name="connsiteY15" fmla="*/ 4007457 h 4778734"/>
              <a:gd name="connsiteX16" fmla="*/ 2210462 w 3490622"/>
              <a:gd name="connsiteY16" fmla="*/ 4778734 h 4778734"/>
              <a:gd name="connsiteX17" fmla="*/ 811033 w 3490622"/>
              <a:gd name="connsiteY17" fmla="*/ 4778734 h 4778734"/>
              <a:gd name="connsiteX0" fmla="*/ 755374 w 3434963"/>
              <a:gd name="connsiteY0" fmla="*/ 4778734 h 4778734"/>
              <a:gd name="connsiteX1" fmla="*/ 747422 w 3434963"/>
              <a:gd name="connsiteY1" fmla="*/ 4341412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87179 w 3434963"/>
              <a:gd name="connsiteY1" fmla="*/ 426985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87179 w 3434963"/>
              <a:gd name="connsiteY1" fmla="*/ 426985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87179 w 3434963"/>
              <a:gd name="connsiteY1" fmla="*/ 426985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46514"/>
              <a:gd name="connsiteY0" fmla="*/ 4778734 h 4778734"/>
              <a:gd name="connsiteX1" fmla="*/ 795131 w 3446514"/>
              <a:gd name="connsiteY1" fmla="*/ 4142631 h 4778734"/>
              <a:gd name="connsiteX2" fmla="*/ 381662 w 3446514"/>
              <a:gd name="connsiteY2" fmla="*/ 2313830 h 4778734"/>
              <a:gd name="connsiteX3" fmla="*/ 0 w 3446514"/>
              <a:gd name="connsiteY3" fmla="*/ 1017767 h 4778734"/>
              <a:gd name="connsiteX4" fmla="*/ 691763 w 3446514"/>
              <a:gd name="connsiteY4" fmla="*/ 2019631 h 4778734"/>
              <a:gd name="connsiteX5" fmla="*/ 612250 w 3446514"/>
              <a:gd name="connsiteY5" fmla="*/ 182880 h 4778734"/>
              <a:gd name="connsiteX6" fmla="*/ 1208598 w 3446514"/>
              <a:gd name="connsiteY6" fmla="*/ 1804946 h 4778734"/>
              <a:gd name="connsiteX7" fmla="*/ 1351721 w 3446514"/>
              <a:gd name="connsiteY7" fmla="*/ 0 h 4778734"/>
              <a:gd name="connsiteX8" fmla="*/ 1701579 w 3446514"/>
              <a:gd name="connsiteY8" fmla="*/ 1868557 h 4778734"/>
              <a:gd name="connsiteX9" fmla="*/ 2401294 w 3446514"/>
              <a:gd name="connsiteY9" fmla="*/ 333955 h 4778734"/>
              <a:gd name="connsiteX10" fmla="*/ 2138901 w 3446514"/>
              <a:gd name="connsiteY10" fmla="*/ 2003729 h 4778734"/>
              <a:gd name="connsiteX11" fmla="*/ 2250219 w 3446514"/>
              <a:gd name="connsiteY11" fmla="*/ 2759103 h 4778734"/>
              <a:gd name="connsiteX12" fmla="*/ 2568271 w 3446514"/>
              <a:gd name="connsiteY12" fmla="*/ 2361537 h 4778734"/>
              <a:gd name="connsiteX13" fmla="*/ 3434963 w 3446514"/>
              <a:gd name="connsiteY13" fmla="*/ 2210463 h 4778734"/>
              <a:gd name="connsiteX14" fmla="*/ 2703443 w 3446514"/>
              <a:gd name="connsiteY14" fmla="*/ 2989690 h 4778734"/>
              <a:gd name="connsiteX15" fmla="*/ 2043485 w 3446514"/>
              <a:gd name="connsiteY15" fmla="*/ 4055165 h 4778734"/>
              <a:gd name="connsiteX16" fmla="*/ 2154803 w 3446514"/>
              <a:gd name="connsiteY16" fmla="*/ 4778734 h 4778734"/>
              <a:gd name="connsiteX17" fmla="*/ 755374 w 3446514"/>
              <a:gd name="connsiteY17" fmla="*/ 4778734 h 4778734"/>
              <a:gd name="connsiteX0" fmla="*/ 755374 w 3448610"/>
              <a:gd name="connsiteY0" fmla="*/ 4778734 h 4778734"/>
              <a:gd name="connsiteX1" fmla="*/ 795131 w 3448610"/>
              <a:gd name="connsiteY1" fmla="*/ 4142631 h 4778734"/>
              <a:gd name="connsiteX2" fmla="*/ 381662 w 3448610"/>
              <a:gd name="connsiteY2" fmla="*/ 2313830 h 4778734"/>
              <a:gd name="connsiteX3" fmla="*/ 0 w 3448610"/>
              <a:gd name="connsiteY3" fmla="*/ 1017767 h 4778734"/>
              <a:gd name="connsiteX4" fmla="*/ 691763 w 3448610"/>
              <a:gd name="connsiteY4" fmla="*/ 2019631 h 4778734"/>
              <a:gd name="connsiteX5" fmla="*/ 612250 w 3448610"/>
              <a:gd name="connsiteY5" fmla="*/ 182880 h 4778734"/>
              <a:gd name="connsiteX6" fmla="*/ 1208598 w 3448610"/>
              <a:gd name="connsiteY6" fmla="*/ 1804946 h 4778734"/>
              <a:gd name="connsiteX7" fmla="*/ 1351721 w 3448610"/>
              <a:gd name="connsiteY7" fmla="*/ 0 h 4778734"/>
              <a:gd name="connsiteX8" fmla="*/ 1701579 w 3448610"/>
              <a:gd name="connsiteY8" fmla="*/ 1868557 h 4778734"/>
              <a:gd name="connsiteX9" fmla="*/ 2401294 w 3448610"/>
              <a:gd name="connsiteY9" fmla="*/ 333955 h 4778734"/>
              <a:gd name="connsiteX10" fmla="*/ 2138901 w 3448610"/>
              <a:gd name="connsiteY10" fmla="*/ 2003729 h 4778734"/>
              <a:gd name="connsiteX11" fmla="*/ 2250219 w 3448610"/>
              <a:gd name="connsiteY11" fmla="*/ 2759103 h 4778734"/>
              <a:gd name="connsiteX12" fmla="*/ 2687541 w 3448610"/>
              <a:gd name="connsiteY12" fmla="*/ 2313829 h 4778734"/>
              <a:gd name="connsiteX13" fmla="*/ 3434963 w 3448610"/>
              <a:gd name="connsiteY13" fmla="*/ 2210463 h 4778734"/>
              <a:gd name="connsiteX14" fmla="*/ 2703443 w 3448610"/>
              <a:gd name="connsiteY14" fmla="*/ 2989690 h 4778734"/>
              <a:gd name="connsiteX15" fmla="*/ 2043485 w 3448610"/>
              <a:gd name="connsiteY15" fmla="*/ 4055165 h 4778734"/>
              <a:gd name="connsiteX16" fmla="*/ 2154803 w 3448610"/>
              <a:gd name="connsiteY16" fmla="*/ 4778734 h 4778734"/>
              <a:gd name="connsiteX17" fmla="*/ 755374 w 3448610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81662 w 3448452"/>
              <a:gd name="connsiteY2" fmla="*/ 2313830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81662 w 3448452"/>
              <a:gd name="connsiteY2" fmla="*/ 2313830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81662 w 3448452"/>
              <a:gd name="connsiteY2" fmla="*/ 2313830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57808 w 3448452"/>
              <a:gd name="connsiteY2" fmla="*/ 2321781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57808 w 3448452"/>
              <a:gd name="connsiteY2" fmla="*/ 2321781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687258 w 3523460"/>
              <a:gd name="connsiteY5" fmla="*/ 182880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687258 w 3523460"/>
              <a:gd name="connsiteY5" fmla="*/ 182880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51801 w 3523460"/>
              <a:gd name="connsiteY6" fmla="*/ 1812897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31026 h 4731026"/>
              <a:gd name="connsiteX1" fmla="*/ 870139 w 3523460"/>
              <a:gd name="connsiteY1" fmla="*/ 4094923 h 4731026"/>
              <a:gd name="connsiteX2" fmla="*/ 432816 w 3523460"/>
              <a:gd name="connsiteY2" fmla="*/ 2274073 h 4731026"/>
              <a:gd name="connsiteX3" fmla="*/ 75008 w 3523460"/>
              <a:gd name="connsiteY3" fmla="*/ 970059 h 4731026"/>
              <a:gd name="connsiteX4" fmla="*/ 766771 w 3523460"/>
              <a:gd name="connsiteY4" fmla="*/ 1971923 h 4731026"/>
              <a:gd name="connsiteX5" fmla="*/ 711112 w 3523460"/>
              <a:gd name="connsiteY5" fmla="*/ 214685 h 4731026"/>
              <a:gd name="connsiteX6" fmla="*/ 1251801 w 3523460"/>
              <a:gd name="connsiteY6" fmla="*/ 1765189 h 4731026"/>
              <a:gd name="connsiteX7" fmla="*/ 1458534 w 3523460"/>
              <a:gd name="connsiteY7" fmla="*/ 0 h 4731026"/>
              <a:gd name="connsiteX8" fmla="*/ 1776587 w 3523460"/>
              <a:gd name="connsiteY8" fmla="*/ 1820849 h 4731026"/>
              <a:gd name="connsiteX9" fmla="*/ 2476302 w 3523460"/>
              <a:gd name="connsiteY9" fmla="*/ 286247 h 4731026"/>
              <a:gd name="connsiteX10" fmla="*/ 2213909 w 3523460"/>
              <a:gd name="connsiteY10" fmla="*/ 1956021 h 4731026"/>
              <a:gd name="connsiteX11" fmla="*/ 2325227 w 3523460"/>
              <a:gd name="connsiteY11" fmla="*/ 2711395 h 4731026"/>
              <a:gd name="connsiteX12" fmla="*/ 2762549 w 3523460"/>
              <a:gd name="connsiteY12" fmla="*/ 2266121 h 4731026"/>
              <a:gd name="connsiteX13" fmla="*/ 3509971 w 3523460"/>
              <a:gd name="connsiteY13" fmla="*/ 2162755 h 4731026"/>
              <a:gd name="connsiteX14" fmla="*/ 2778451 w 3523460"/>
              <a:gd name="connsiteY14" fmla="*/ 2941982 h 4731026"/>
              <a:gd name="connsiteX15" fmla="*/ 2118493 w 3523460"/>
              <a:gd name="connsiteY15" fmla="*/ 4007457 h 4731026"/>
              <a:gd name="connsiteX16" fmla="*/ 2229811 w 3523460"/>
              <a:gd name="connsiteY16" fmla="*/ 4731026 h 4731026"/>
              <a:gd name="connsiteX17" fmla="*/ 830382 w 3523460"/>
              <a:gd name="connsiteY17" fmla="*/ 4731026 h 473102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76302 w 3523460"/>
              <a:gd name="connsiteY9" fmla="*/ 286597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76302 w 3523460"/>
              <a:gd name="connsiteY9" fmla="*/ 286597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21860 w 3523460"/>
              <a:gd name="connsiteY10" fmla="*/ 201203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21860 w 3523460"/>
              <a:gd name="connsiteY10" fmla="*/ 201203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673219 w 3523460"/>
              <a:gd name="connsiteY8" fmla="*/ 1757587 h 4731376"/>
              <a:gd name="connsiteX9" fmla="*/ 1776587 w 3523460"/>
              <a:gd name="connsiteY9" fmla="*/ 1821199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673219 w 3523460"/>
              <a:gd name="connsiteY8" fmla="*/ 1757587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673219 w 3523460"/>
              <a:gd name="connsiteY8" fmla="*/ 1757587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75655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48433 w 3523460"/>
              <a:gd name="connsiteY6" fmla="*/ 1717831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48433 w 3523460"/>
              <a:gd name="connsiteY6" fmla="*/ 1717831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92761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66771 w 3523460"/>
              <a:gd name="connsiteY4" fmla="*/ 1972081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66771 w 3523460"/>
              <a:gd name="connsiteY4" fmla="*/ 1972081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66771 w 3523460"/>
              <a:gd name="connsiteY4" fmla="*/ 1972081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838333 w 3523460"/>
              <a:gd name="connsiteY4" fmla="*/ 2003886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34965 w 3523460"/>
              <a:gd name="connsiteY4" fmla="*/ 2027740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34965 w 3523460"/>
              <a:gd name="connsiteY4" fmla="*/ 2027740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76 h 4731176"/>
              <a:gd name="connsiteX1" fmla="*/ 870139 w 3523460"/>
              <a:gd name="connsiteY1" fmla="*/ 4095073 h 4731176"/>
              <a:gd name="connsiteX2" fmla="*/ 432816 w 3523460"/>
              <a:gd name="connsiteY2" fmla="*/ 2274223 h 4731176"/>
              <a:gd name="connsiteX3" fmla="*/ 75008 w 3523460"/>
              <a:gd name="connsiteY3" fmla="*/ 970209 h 4731176"/>
              <a:gd name="connsiteX4" fmla="*/ 750867 w 3523460"/>
              <a:gd name="connsiteY4" fmla="*/ 2107245 h 4731176"/>
              <a:gd name="connsiteX5" fmla="*/ 838333 w 3523460"/>
              <a:gd name="connsiteY5" fmla="*/ 2035684 h 4731176"/>
              <a:gd name="connsiteX6" fmla="*/ 711112 w 3523460"/>
              <a:gd name="connsiteY6" fmla="*/ 214835 h 4731176"/>
              <a:gd name="connsiteX7" fmla="*/ 1204092 w 3523460"/>
              <a:gd name="connsiteY7" fmla="*/ 1773290 h 4731176"/>
              <a:gd name="connsiteX8" fmla="*/ 1339265 w 3523460"/>
              <a:gd name="connsiteY8" fmla="*/ 1828949 h 4731176"/>
              <a:gd name="connsiteX9" fmla="*/ 1458534 w 3523460"/>
              <a:gd name="connsiteY9" fmla="*/ 150 h 4731176"/>
              <a:gd name="connsiteX10" fmla="*/ 1705024 w 3523460"/>
              <a:gd name="connsiteY10" fmla="*/ 1813046 h 4731176"/>
              <a:gd name="connsiteX11" fmla="*/ 1816344 w 3523460"/>
              <a:gd name="connsiteY11" fmla="*/ 1868707 h 4731176"/>
              <a:gd name="connsiteX12" fmla="*/ 2492205 w 3523460"/>
              <a:gd name="connsiteY12" fmla="*/ 334105 h 4731176"/>
              <a:gd name="connsiteX13" fmla="*/ 2221860 w 3523460"/>
              <a:gd name="connsiteY13" fmla="*/ 2011831 h 4731176"/>
              <a:gd name="connsiteX14" fmla="*/ 2325227 w 3523460"/>
              <a:gd name="connsiteY14" fmla="*/ 2711545 h 4731176"/>
              <a:gd name="connsiteX15" fmla="*/ 2762549 w 3523460"/>
              <a:gd name="connsiteY15" fmla="*/ 2266271 h 4731176"/>
              <a:gd name="connsiteX16" fmla="*/ 3509971 w 3523460"/>
              <a:gd name="connsiteY16" fmla="*/ 2162905 h 4731176"/>
              <a:gd name="connsiteX17" fmla="*/ 2778451 w 3523460"/>
              <a:gd name="connsiteY17" fmla="*/ 2942132 h 4731176"/>
              <a:gd name="connsiteX18" fmla="*/ 2118493 w 3523460"/>
              <a:gd name="connsiteY18" fmla="*/ 4007607 h 4731176"/>
              <a:gd name="connsiteX19" fmla="*/ 2229811 w 3523460"/>
              <a:gd name="connsiteY19" fmla="*/ 4731176 h 4731176"/>
              <a:gd name="connsiteX20" fmla="*/ 830382 w 3523460"/>
              <a:gd name="connsiteY20" fmla="*/ 4731176 h 4731176"/>
              <a:gd name="connsiteX0" fmla="*/ 830382 w 3523460"/>
              <a:gd name="connsiteY0" fmla="*/ 4731176 h 4731176"/>
              <a:gd name="connsiteX1" fmla="*/ 870139 w 3523460"/>
              <a:gd name="connsiteY1" fmla="*/ 4095073 h 4731176"/>
              <a:gd name="connsiteX2" fmla="*/ 432816 w 3523460"/>
              <a:gd name="connsiteY2" fmla="*/ 2274223 h 4731176"/>
              <a:gd name="connsiteX3" fmla="*/ 75008 w 3523460"/>
              <a:gd name="connsiteY3" fmla="*/ 970209 h 4731176"/>
              <a:gd name="connsiteX4" fmla="*/ 750867 w 3523460"/>
              <a:gd name="connsiteY4" fmla="*/ 2107245 h 4731176"/>
              <a:gd name="connsiteX5" fmla="*/ 838333 w 3523460"/>
              <a:gd name="connsiteY5" fmla="*/ 2035684 h 4731176"/>
              <a:gd name="connsiteX6" fmla="*/ 711112 w 3523460"/>
              <a:gd name="connsiteY6" fmla="*/ 214835 h 4731176"/>
              <a:gd name="connsiteX7" fmla="*/ 1235897 w 3523460"/>
              <a:gd name="connsiteY7" fmla="*/ 1868706 h 4731176"/>
              <a:gd name="connsiteX8" fmla="*/ 1339265 w 3523460"/>
              <a:gd name="connsiteY8" fmla="*/ 1828949 h 4731176"/>
              <a:gd name="connsiteX9" fmla="*/ 1458534 w 3523460"/>
              <a:gd name="connsiteY9" fmla="*/ 150 h 4731176"/>
              <a:gd name="connsiteX10" fmla="*/ 1705024 w 3523460"/>
              <a:gd name="connsiteY10" fmla="*/ 1813046 h 4731176"/>
              <a:gd name="connsiteX11" fmla="*/ 1816344 w 3523460"/>
              <a:gd name="connsiteY11" fmla="*/ 1868707 h 4731176"/>
              <a:gd name="connsiteX12" fmla="*/ 2492205 w 3523460"/>
              <a:gd name="connsiteY12" fmla="*/ 334105 h 4731176"/>
              <a:gd name="connsiteX13" fmla="*/ 2221860 w 3523460"/>
              <a:gd name="connsiteY13" fmla="*/ 2011831 h 4731176"/>
              <a:gd name="connsiteX14" fmla="*/ 2325227 w 3523460"/>
              <a:gd name="connsiteY14" fmla="*/ 2711545 h 4731176"/>
              <a:gd name="connsiteX15" fmla="*/ 2762549 w 3523460"/>
              <a:gd name="connsiteY15" fmla="*/ 2266271 h 4731176"/>
              <a:gd name="connsiteX16" fmla="*/ 3509971 w 3523460"/>
              <a:gd name="connsiteY16" fmla="*/ 2162905 h 4731176"/>
              <a:gd name="connsiteX17" fmla="*/ 2778451 w 3523460"/>
              <a:gd name="connsiteY17" fmla="*/ 2942132 h 4731176"/>
              <a:gd name="connsiteX18" fmla="*/ 2118493 w 3523460"/>
              <a:gd name="connsiteY18" fmla="*/ 4007607 h 4731176"/>
              <a:gd name="connsiteX19" fmla="*/ 2229811 w 3523460"/>
              <a:gd name="connsiteY19" fmla="*/ 4731176 h 4731176"/>
              <a:gd name="connsiteX20" fmla="*/ 830382 w 3523460"/>
              <a:gd name="connsiteY20" fmla="*/ 4731176 h 4731176"/>
              <a:gd name="connsiteX0" fmla="*/ 830382 w 3523460"/>
              <a:gd name="connsiteY0" fmla="*/ 4731176 h 4731176"/>
              <a:gd name="connsiteX1" fmla="*/ 870139 w 3523460"/>
              <a:gd name="connsiteY1" fmla="*/ 4095073 h 4731176"/>
              <a:gd name="connsiteX2" fmla="*/ 432816 w 3523460"/>
              <a:gd name="connsiteY2" fmla="*/ 2274223 h 4731176"/>
              <a:gd name="connsiteX3" fmla="*/ 75008 w 3523460"/>
              <a:gd name="connsiteY3" fmla="*/ 970209 h 4731176"/>
              <a:gd name="connsiteX4" fmla="*/ 750867 w 3523460"/>
              <a:gd name="connsiteY4" fmla="*/ 2107245 h 4731176"/>
              <a:gd name="connsiteX5" fmla="*/ 838333 w 3523460"/>
              <a:gd name="connsiteY5" fmla="*/ 2035684 h 4731176"/>
              <a:gd name="connsiteX6" fmla="*/ 711112 w 3523460"/>
              <a:gd name="connsiteY6" fmla="*/ 214835 h 4731176"/>
              <a:gd name="connsiteX7" fmla="*/ 1235897 w 3523460"/>
              <a:gd name="connsiteY7" fmla="*/ 1868706 h 4731176"/>
              <a:gd name="connsiteX8" fmla="*/ 1339265 w 3523460"/>
              <a:gd name="connsiteY8" fmla="*/ 1828949 h 4731176"/>
              <a:gd name="connsiteX9" fmla="*/ 1458534 w 3523460"/>
              <a:gd name="connsiteY9" fmla="*/ 150 h 4731176"/>
              <a:gd name="connsiteX10" fmla="*/ 1705024 w 3523460"/>
              <a:gd name="connsiteY10" fmla="*/ 1813046 h 4731176"/>
              <a:gd name="connsiteX11" fmla="*/ 1816344 w 3523460"/>
              <a:gd name="connsiteY11" fmla="*/ 1868707 h 4731176"/>
              <a:gd name="connsiteX12" fmla="*/ 2492205 w 3523460"/>
              <a:gd name="connsiteY12" fmla="*/ 334105 h 4731176"/>
              <a:gd name="connsiteX13" fmla="*/ 2221860 w 3523460"/>
              <a:gd name="connsiteY13" fmla="*/ 2011831 h 4731176"/>
              <a:gd name="connsiteX14" fmla="*/ 2325227 w 3523460"/>
              <a:gd name="connsiteY14" fmla="*/ 2711545 h 4731176"/>
              <a:gd name="connsiteX15" fmla="*/ 2762549 w 3523460"/>
              <a:gd name="connsiteY15" fmla="*/ 2266271 h 4731176"/>
              <a:gd name="connsiteX16" fmla="*/ 3509971 w 3523460"/>
              <a:gd name="connsiteY16" fmla="*/ 2162905 h 4731176"/>
              <a:gd name="connsiteX17" fmla="*/ 2778451 w 3523460"/>
              <a:gd name="connsiteY17" fmla="*/ 2942132 h 4731176"/>
              <a:gd name="connsiteX18" fmla="*/ 2118493 w 3523460"/>
              <a:gd name="connsiteY18" fmla="*/ 4007607 h 4731176"/>
              <a:gd name="connsiteX19" fmla="*/ 2229811 w 3523460"/>
              <a:gd name="connsiteY19" fmla="*/ 4731176 h 4731176"/>
              <a:gd name="connsiteX20" fmla="*/ 830382 w 3523460"/>
              <a:gd name="connsiteY20" fmla="*/ 4731176 h 4731176"/>
              <a:gd name="connsiteX0" fmla="*/ 830382 w 3523460"/>
              <a:gd name="connsiteY0" fmla="*/ 4731174 h 4731174"/>
              <a:gd name="connsiteX1" fmla="*/ 870139 w 3523460"/>
              <a:gd name="connsiteY1" fmla="*/ 4095071 h 4731174"/>
              <a:gd name="connsiteX2" fmla="*/ 432816 w 3523460"/>
              <a:gd name="connsiteY2" fmla="*/ 2274221 h 4731174"/>
              <a:gd name="connsiteX3" fmla="*/ 75008 w 3523460"/>
              <a:gd name="connsiteY3" fmla="*/ 970207 h 4731174"/>
              <a:gd name="connsiteX4" fmla="*/ 750867 w 3523460"/>
              <a:gd name="connsiteY4" fmla="*/ 2107243 h 4731174"/>
              <a:gd name="connsiteX5" fmla="*/ 838333 w 3523460"/>
              <a:gd name="connsiteY5" fmla="*/ 2035682 h 4731174"/>
              <a:gd name="connsiteX6" fmla="*/ 711112 w 3523460"/>
              <a:gd name="connsiteY6" fmla="*/ 214833 h 4731174"/>
              <a:gd name="connsiteX7" fmla="*/ 1235897 w 3523460"/>
              <a:gd name="connsiteY7" fmla="*/ 1868704 h 4731174"/>
              <a:gd name="connsiteX8" fmla="*/ 1339265 w 3523460"/>
              <a:gd name="connsiteY8" fmla="*/ 1828947 h 4731174"/>
              <a:gd name="connsiteX9" fmla="*/ 1458534 w 3523460"/>
              <a:gd name="connsiteY9" fmla="*/ 148 h 4731174"/>
              <a:gd name="connsiteX10" fmla="*/ 1705024 w 3523460"/>
              <a:gd name="connsiteY10" fmla="*/ 1813044 h 4731174"/>
              <a:gd name="connsiteX11" fmla="*/ 1816344 w 3523460"/>
              <a:gd name="connsiteY11" fmla="*/ 1868705 h 4731174"/>
              <a:gd name="connsiteX12" fmla="*/ 2492205 w 3523460"/>
              <a:gd name="connsiteY12" fmla="*/ 334103 h 4731174"/>
              <a:gd name="connsiteX13" fmla="*/ 2221860 w 3523460"/>
              <a:gd name="connsiteY13" fmla="*/ 2011829 h 4731174"/>
              <a:gd name="connsiteX14" fmla="*/ 2325227 w 3523460"/>
              <a:gd name="connsiteY14" fmla="*/ 2711543 h 4731174"/>
              <a:gd name="connsiteX15" fmla="*/ 2762549 w 3523460"/>
              <a:gd name="connsiteY15" fmla="*/ 2266269 h 4731174"/>
              <a:gd name="connsiteX16" fmla="*/ 3509971 w 3523460"/>
              <a:gd name="connsiteY16" fmla="*/ 2162903 h 4731174"/>
              <a:gd name="connsiteX17" fmla="*/ 2778451 w 3523460"/>
              <a:gd name="connsiteY17" fmla="*/ 2942130 h 4731174"/>
              <a:gd name="connsiteX18" fmla="*/ 2118493 w 3523460"/>
              <a:gd name="connsiteY18" fmla="*/ 4007605 h 4731174"/>
              <a:gd name="connsiteX19" fmla="*/ 2229811 w 3523460"/>
              <a:gd name="connsiteY19" fmla="*/ 4731174 h 4731174"/>
              <a:gd name="connsiteX20" fmla="*/ 830382 w 3523460"/>
              <a:gd name="connsiteY20" fmla="*/ 4731174 h 4731174"/>
              <a:gd name="connsiteX0" fmla="*/ 830382 w 3523460"/>
              <a:gd name="connsiteY0" fmla="*/ 4731174 h 4731174"/>
              <a:gd name="connsiteX1" fmla="*/ 870139 w 3523460"/>
              <a:gd name="connsiteY1" fmla="*/ 4095071 h 4731174"/>
              <a:gd name="connsiteX2" fmla="*/ 432816 w 3523460"/>
              <a:gd name="connsiteY2" fmla="*/ 2274221 h 4731174"/>
              <a:gd name="connsiteX3" fmla="*/ 75008 w 3523460"/>
              <a:gd name="connsiteY3" fmla="*/ 970207 h 4731174"/>
              <a:gd name="connsiteX4" fmla="*/ 750867 w 3523460"/>
              <a:gd name="connsiteY4" fmla="*/ 2107243 h 4731174"/>
              <a:gd name="connsiteX5" fmla="*/ 838333 w 3523460"/>
              <a:gd name="connsiteY5" fmla="*/ 2035682 h 4731174"/>
              <a:gd name="connsiteX6" fmla="*/ 711112 w 3523460"/>
              <a:gd name="connsiteY6" fmla="*/ 214833 h 4731174"/>
              <a:gd name="connsiteX7" fmla="*/ 1235897 w 3523460"/>
              <a:gd name="connsiteY7" fmla="*/ 1868704 h 4731174"/>
              <a:gd name="connsiteX8" fmla="*/ 1339265 w 3523460"/>
              <a:gd name="connsiteY8" fmla="*/ 1828947 h 4731174"/>
              <a:gd name="connsiteX9" fmla="*/ 1458534 w 3523460"/>
              <a:gd name="connsiteY9" fmla="*/ 148 h 4731174"/>
              <a:gd name="connsiteX10" fmla="*/ 1705024 w 3523460"/>
              <a:gd name="connsiteY10" fmla="*/ 1813044 h 4731174"/>
              <a:gd name="connsiteX11" fmla="*/ 1816344 w 3523460"/>
              <a:gd name="connsiteY11" fmla="*/ 1868705 h 4731174"/>
              <a:gd name="connsiteX12" fmla="*/ 2492205 w 3523460"/>
              <a:gd name="connsiteY12" fmla="*/ 334103 h 4731174"/>
              <a:gd name="connsiteX13" fmla="*/ 2221860 w 3523460"/>
              <a:gd name="connsiteY13" fmla="*/ 2011829 h 4731174"/>
              <a:gd name="connsiteX14" fmla="*/ 2325227 w 3523460"/>
              <a:gd name="connsiteY14" fmla="*/ 2711543 h 4731174"/>
              <a:gd name="connsiteX15" fmla="*/ 2762549 w 3523460"/>
              <a:gd name="connsiteY15" fmla="*/ 2266269 h 4731174"/>
              <a:gd name="connsiteX16" fmla="*/ 3509971 w 3523460"/>
              <a:gd name="connsiteY16" fmla="*/ 2162903 h 4731174"/>
              <a:gd name="connsiteX17" fmla="*/ 2778451 w 3523460"/>
              <a:gd name="connsiteY17" fmla="*/ 2942130 h 4731174"/>
              <a:gd name="connsiteX18" fmla="*/ 2118493 w 3523460"/>
              <a:gd name="connsiteY18" fmla="*/ 4007605 h 4731174"/>
              <a:gd name="connsiteX19" fmla="*/ 2229811 w 3523460"/>
              <a:gd name="connsiteY19" fmla="*/ 4731174 h 4731174"/>
              <a:gd name="connsiteX20" fmla="*/ 830382 w 3523460"/>
              <a:gd name="connsiteY20" fmla="*/ 4731174 h 4731174"/>
              <a:gd name="connsiteX0" fmla="*/ 830382 w 3523460"/>
              <a:gd name="connsiteY0" fmla="*/ 4731172 h 4731172"/>
              <a:gd name="connsiteX1" fmla="*/ 870139 w 3523460"/>
              <a:gd name="connsiteY1" fmla="*/ 4095069 h 4731172"/>
              <a:gd name="connsiteX2" fmla="*/ 432816 w 3523460"/>
              <a:gd name="connsiteY2" fmla="*/ 2274219 h 4731172"/>
              <a:gd name="connsiteX3" fmla="*/ 75008 w 3523460"/>
              <a:gd name="connsiteY3" fmla="*/ 970205 h 4731172"/>
              <a:gd name="connsiteX4" fmla="*/ 750867 w 3523460"/>
              <a:gd name="connsiteY4" fmla="*/ 2107241 h 4731172"/>
              <a:gd name="connsiteX5" fmla="*/ 838333 w 3523460"/>
              <a:gd name="connsiteY5" fmla="*/ 2035680 h 4731172"/>
              <a:gd name="connsiteX6" fmla="*/ 711112 w 3523460"/>
              <a:gd name="connsiteY6" fmla="*/ 214831 h 4731172"/>
              <a:gd name="connsiteX7" fmla="*/ 1235897 w 3523460"/>
              <a:gd name="connsiteY7" fmla="*/ 1868702 h 4731172"/>
              <a:gd name="connsiteX8" fmla="*/ 1315411 w 3523460"/>
              <a:gd name="connsiteY8" fmla="*/ 1852799 h 4731172"/>
              <a:gd name="connsiteX9" fmla="*/ 1458534 w 3523460"/>
              <a:gd name="connsiteY9" fmla="*/ 146 h 4731172"/>
              <a:gd name="connsiteX10" fmla="*/ 1705024 w 3523460"/>
              <a:gd name="connsiteY10" fmla="*/ 1813042 h 4731172"/>
              <a:gd name="connsiteX11" fmla="*/ 1816344 w 3523460"/>
              <a:gd name="connsiteY11" fmla="*/ 1868703 h 4731172"/>
              <a:gd name="connsiteX12" fmla="*/ 2492205 w 3523460"/>
              <a:gd name="connsiteY12" fmla="*/ 334101 h 4731172"/>
              <a:gd name="connsiteX13" fmla="*/ 2221860 w 3523460"/>
              <a:gd name="connsiteY13" fmla="*/ 2011827 h 4731172"/>
              <a:gd name="connsiteX14" fmla="*/ 2325227 w 3523460"/>
              <a:gd name="connsiteY14" fmla="*/ 2711541 h 4731172"/>
              <a:gd name="connsiteX15" fmla="*/ 2762549 w 3523460"/>
              <a:gd name="connsiteY15" fmla="*/ 2266267 h 4731172"/>
              <a:gd name="connsiteX16" fmla="*/ 3509971 w 3523460"/>
              <a:gd name="connsiteY16" fmla="*/ 2162901 h 4731172"/>
              <a:gd name="connsiteX17" fmla="*/ 2778451 w 3523460"/>
              <a:gd name="connsiteY17" fmla="*/ 2942128 h 4731172"/>
              <a:gd name="connsiteX18" fmla="*/ 2118493 w 3523460"/>
              <a:gd name="connsiteY18" fmla="*/ 4007603 h 4731172"/>
              <a:gd name="connsiteX19" fmla="*/ 2229811 w 3523460"/>
              <a:gd name="connsiteY19" fmla="*/ 4731172 h 4731172"/>
              <a:gd name="connsiteX20" fmla="*/ 830382 w 3523460"/>
              <a:gd name="connsiteY20" fmla="*/ 4731172 h 4731172"/>
              <a:gd name="connsiteX0" fmla="*/ 830382 w 3523460"/>
              <a:gd name="connsiteY0" fmla="*/ 4731172 h 4731172"/>
              <a:gd name="connsiteX1" fmla="*/ 870139 w 3523460"/>
              <a:gd name="connsiteY1" fmla="*/ 4095069 h 4731172"/>
              <a:gd name="connsiteX2" fmla="*/ 432816 w 3523460"/>
              <a:gd name="connsiteY2" fmla="*/ 2274219 h 4731172"/>
              <a:gd name="connsiteX3" fmla="*/ 75008 w 3523460"/>
              <a:gd name="connsiteY3" fmla="*/ 970205 h 4731172"/>
              <a:gd name="connsiteX4" fmla="*/ 750867 w 3523460"/>
              <a:gd name="connsiteY4" fmla="*/ 2107241 h 4731172"/>
              <a:gd name="connsiteX5" fmla="*/ 838333 w 3523460"/>
              <a:gd name="connsiteY5" fmla="*/ 2035680 h 4731172"/>
              <a:gd name="connsiteX6" fmla="*/ 711112 w 3523460"/>
              <a:gd name="connsiteY6" fmla="*/ 214831 h 4731172"/>
              <a:gd name="connsiteX7" fmla="*/ 1235897 w 3523460"/>
              <a:gd name="connsiteY7" fmla="*/ 1868702 h 4731172"/>
              <a:gd name="connsiteX8" fmla="*/ 1315411 w 3523460"/>
              <a:gd name="connsiteY8" fmla="*/ 1852799 h 4731172"/>
              <a:gd name="connsiteX9" fmla="*/ 1458534 w 3523460"/>
              <a:gd name="connsiteY9" fmla="*/ 146 h 4731172"/>
              <a:gd name="connsiteX10" fmla="*/ 1728878 w 3523460"/>
              <a:gd name="connsiteY10" fmla="*/ 1828945 h 4731172"/>
              <a:gd name="connsiteX11" fmla="*/ 1816344 w 3523460"/>
              <a:gd name="connsiteY11" fmla="*/ 1868703 h 4731172"/>
              <a:gd name="connsiteX12" fmla="*/ 2492205 w 3523460"/>
              <a:gd name="connsiteY12" fmla="*/ 334101 h 4731172"/>
              <a:gd name="connsiteX13" fmla="*/ 2221860 w 3523460"/>
              <a:gd name="connsiteY13" fmla="*/ 2011827 h 4731172"/>
              <a:gd name="connsiteX14" fmla="*/ 2325227 w 3523460"/>
              <a:gd name="connsiteY14" fmla="*/ 2711541 h 4731172"/>
              <a:gd name="connsiteX15" fmla="*/ 2762549 w 3523460"/>
              <a:gd name="connsiteY15" fmla="*/ 2266267 h 4731172"/>
              <a:gd name="connsiteX16" fmla="*/ 3509971 w 3523460"/>
              <a:gd name="connsiteY16" fmla="*/ 2162901 h 4731172"/>
              <a:gd name="connsiteX17" fmla="*/ 2778451 w 3523460"/>
              <a:gd name="connsiteY17" fmla="*/ 2942128 h 4731172"/>
              <a:gd name="connsiteX18" fmla="*/ 2118493 w 3523460"/>
              <a:gd name="connsiteY18" fmla="*/ 4007603 h 4731172"/>
              <a:gd name="connsiteX19" fmla="*/ 2229811 w 3523460"/>
              <a:gd name="connsiteY19" fmla="*/ 4731172 h 4731172"/>
              <a:gd name="connsiteX20" fmla="*/ 830382 w 3523460"/>
              <a:gd name="connsiteY20" fmla="*/ 4731172 h 4731172"/>
              <a:gd name="connsiteX0" fmla="*/ 830382 w 3523460"/>
              <a:gd name="connsiteY0" fmla="*/ 4731172 h 4731172"/>
              <a:gd name="connsiteX1" fmla="*/ 870139 w 3523460"/>
              <a:gd name="connsiteY1" fmla="*/ 4095069 h 4731172"/>
              <a:gd name="connsiteX2" fmla="*/ 432816 w 3523460"/>
              <a:gd name="connsiteY2" fmla="*/ 2274219 h 4731172"/>
              <a:gd name="connsiteX3" fmla="*/ 75008 w 3523460"/>
              <a:gd name="connsiteY3" fmla="*/ 970205 h 4731172"/>
              <a:gd name="connsiteX4" fmla="*/ 750867 w 3523460"/>
              <a:gd name="connsiteY4" fmla="*/ 2107241 h 4731172"/>
              <a:gd name="connsiteX5" fmla="*/ 838333 w 3523460"/>
              <a:gd name="connsiteY5" fmla="*/ 2035680 h 4731172"/>
              <a:gd name="connsiteX6" fmla="*/ 711112 w 3523460"/>
              <a:gd name="connsiteY6" fmla="*/ 214831 h 4731172"/>
              <a:gd name="connsiteX7" fmla="*/ 1235897 w 3523460"/>
              <a:gd name="connsiteY7" fmla="*/ 1868702 h 4731172"/>
              <a:gd name="connsiteX8" fmla="*/ 1315411 w 3523460"/>
              <a:gd name="connsiteY8" fmla="*/ 1852799 h 4731172"/>
              <a:gd name="connsiteX9" fmla="*/ 1458534 w 3523460"/>
              <a:gd name="connsiteY9" fmla="*/ 146 h 4731172"/>
              <a:gd name="connsiteX10" fmla="*/ 1728878 w 3523460"/>
              <a:gd name="connsiteY10" fmla="*/ 1828945 h 4731172"/>
              <a:gd name="connsiteX11" fmla="*/ 1816344 w 3523460"/>
              <a:gd name="connsiteY11" fmla="*/ 1868703 h 4731172"/>
              <a:gd name="connsiteX12" fmla="*/ 2492205 w 3523460"/>
              <a:gd name="connsiteY12" fmla="*/ 334101 h 4731172"/>
              <a:gd name="connsiteX13" fmla="*/ 2221860 w 3523460"/>
              <a:gd name="connsiteY13" fmla="*/ 2011827 h 4731172"/>
              <a:gd name="connsiteX14" fmla="*/ 2325227 w 3523460"/>
              <a:gd name="connsiteY14" fmla="*/ 2711541 h 4731172"/>
              <a:gd name="connsiteX15" fmla="*/ 2762549 w 3523460"/>
              <a:gd name="connsiteY15" fmla="*/ 2266267 h 4731172"/>
              <a:gd name="connsiteX16" fmla="*/ 3509971 w 3523460"/>
              <a:gd name="connsiteY16" fmla="*/ 2162901 h 4731172"/>
              <a:gd name="connsiteX17" fmla="*/ 2778451 w 3523460"/>
              <a:gd name="connsiteY17" fmla="*/ 2942128 h 4731172"/>
              <a:gd name="connsiteX18" fmla="*/ 2118493 w 3523460"/>
              <a:gd name="connsiteY18" fmla="*/ 4007603 h 4731172"/>
              <a:gd name="connsiteX19" fmla="*/ 2229811 w 3523460"/>
              <a:gd name="connsiteY19" fmla="*/ 4731172 h 4731172"/>
              <a:gd name="connsiteX20" fmla="*/ 830382 w 3523460"/>
              <a:gd name="connsiteY20" fmla="*/ 4731172 h 4731172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727477 w 3523460"/>
              <a:gd name="connsiteY0" fmla="*/ 5951236 h 5951236"/>
              <a:gd name="connsiteX1" fmla="*/ 870139 w 3523460"/>
              <a:gd name="connsiteY1" fmla="*/ 4094960 h 5951236"/>
              <a:gd name="connsiteX2" fmla="*/ 432816 w 3523460"/>
              <a:gd name="connsiteY2" fmla="*/ 2274110 h 5951236"/>
              <a:gd name="connsiteX3" fmla="*/ 75008 w 3523460"/>
              <a:gd name="connsiteY3" fmla="*/ 970096 h 5951236"/>
              <a:gd name="connsiteX4" fmla="*/ 750867 w 3523460"/>
              <a:gd name="connsiteY4" fmla="*/ 2107132 h 5951236"/>
              <a:gd name="connsiteX5" fmla="*/ 838333 w 3523460"/>
              <a:gd name="connsiteY5" fmla="*/ 2035571 h 5951236"/>
              <a:gd name="connsiteX6" fmla="*/ 711112 w 3523460"/>
              <a:gd name="connsiteY6" fmla="*/ 214722 h 5951236"/>
              <a:gd name="connsiteX7" fmla="*/ 1235897 w 3523460"/>
              <a:gd name="connsiteY7" fmla="*/ 1868593 h 5951236"/>
              <a:gd name="connsiteX8" fmla="*/ 1315411 w 3523460"/>
              <a:gd name="connsiteY8" fmla="*/ 1852690 h 5951236"/>
              <a:gd name="connsiteX9" fmla="*/ 1458534 w 3523460"/>
              <a:gd name="connsiteY9" fmla="*/ 37 h 5951236"/>
              <a:gd name="connsiteX10" fmla="*/ 1728878 w 3523460"/>
              <a:gd name="connsiteY10" fmla="*/ 1828836 h 5951236"/>
              <a:gd name="connsiteX11" fmla="*/ 1816344 w 3523460"/>
              <a:gd name="connsiteY11" fmla="*/ 1868594 h 5951236"/>
              <a:gd name="connsiteX12" fmla="*/ 2492205 w 3523460"/>
              <a:gd name="connsiteY12" fmla="*/ 333992 h 5951236"/>
              <a:gd name="connsiteX13" fmla="*/ 2221860 w 3523460"/>
              <a:gd name="connsiteY13" fmla="*/ 2011718 h 5951236"/>
              <a:gd name="connsiteX14" fmla="*/ 2325227 w 3523460"/>
              <a:gd name="connsiteY14" fmla="*/ 2711432 h 5951236"/>
              <a:gd name="connsiteX15" fmla="*/ 2762549 w 3523460"/>
              <a:gd name="connsiteY15" fmla="*/ 2266158 h 5951236"/>
              <a:gd name="connsiteX16" fmla="*/ 3509971 w 3523460"/>
              <a:gd name="connsiteY16" fmla="*/ 2162792 h 5951236"/>
              <a:gd name="connsiteX17" fmla="*/ 2778451 w 3523460"/>
              <a:gd name="connsiteY17" fmla="*/ 2942019 h 5951236"/>
              <a:gd name="connsiteX18" fmla="*/ 2118493 w 3523460"/>
              <a:gd name="connsiteY18" fmla="*/ 4007494 h 5951236"/>
              <a:gd name="connsiteX19" fmla="*/ 2229811 w 3523460"/>
              <a:gd name="connsiteY19" fmla="*/ 4731063 h 5951236"/>
              <a:gd name="connsiteX20" fmla="*/ 727477 w 3523460"/>
              <a:gd name="connsiteY20" fmla="*/ 5951236 h 5951236"/>
              <a:gd name="connsiteX0" fmla="*/ 727477 w 3523460"/>
              <a:gd name="connsiteY0" fmla="*/ 5951236 h 5980637"/>
              <a:gd name="connsiteX1" fmla="*/ 870139 w 3523460"/>
              <a:gd name="connsiteY1" fmla="*/ 4094960 h 5980637"/>
              <a:gd name="connsiteX2" fmla="*/ 432816 w 3523460"/>
              <a:gd name="connsiteY2" fmla="*/ 2274110 h 5980637"/>
              <a:gd name="connsiteX3" fmla="*/ 75008 w 3523460"/>
              <a:gd name="connsiteY3" fmla="*/ 970096 h 5980637"/>
              <a:gd name="connsiteX4" fmla="*/ 750867 w 3523460"/>
              <a:gd name="connsiteY4" fmla="*/ 2107132 h 5980637"/>
              <a:gd name="connsiteX5" fmla="*/ 838333 w 3523460"/>
              <a:gd name="connsiteY5" fmla="*/ 2035571 h 5980637"/>
              <a:gd name="connsiteX6" fmla="*/ 711112 w 3523460"/>
              <a:gd name="connsiteY6" fmla="*/ 214722 h 5980637"/>
              <a:gd name="connsiteX7" fmla="*/ 1235897 w 3523460"/>
              <a:gd name="connsiteY7" fmla="*/ 1868593 h 5980637"/>
              <a:gd name="connsiteX8" fmla="*/ 1315411 w 3523460"/>
              <a:gd name="connsiteY8" fmla="*/ 1852690 h 5980637"/>
              <a:gd name="connsiteX9" fmla="*/ 1458534 w 3523460"/>
              <a:gd name="connsiteY9" fmla="*/ 37 h 5980637"/>
              <a:gd name="connsiteX10" fmla="*/ 1728878 w 3523460"/>
              <a:gd name="connsiteY10" fmla="*/ 1828836 h 5980637"/>
              <a:gd name="connsiteX11" fmla="*/ 1816344 w 3523460"/>
              <a:gd name="connsiteY11" fmla="*/ 1868594 h 5980637"/>
              <a:gd name="connsiteX12" fmla="*/ 2492205 w 3523460"/>
              <a:gd name="connsiteY12" fmla="*/ 333992 h 5980637"/>
              <a:gd name="connsiteX13" fmla="*/ 2221860 w 3523460"/>
              <a:gd name="connsiteY13" fmla="*/ 2011718 h 5980637"/>
              <a:gd name="connsiteX14" fmla="*/ 2325227 w 3523460"/>
              <a:gd name="connsiteY14" fmla="*/ 2711432 h 5980637"/>
              <a:gd name="connsiteX15" fmla="*/ 2762549 w 3523460"/>
              <a:gd name="connsiteY15" fmla="*/ 2266158 h 5980637"/>
              <a:gd name="connsiteX16" fmla="*/ 3509971 w 3523460"/>
              <a:gd name="connsiteY16" fmla="*/ 2162792 h 5980637"/>
              <a:gd name="connsiteX17" fmla="*/ 2778451 w 3523460"/>
              <a:gd name="connsiteY17" fmla="*/ 2942019 h 5980637"/>
              <a:gd name="connsiteX18" fmla="*/ 2118493 w 3523460"/>
              <a:gd name="connsiteY18" fmla="*/ 4007494 h 5980637"/>
              <a:gd name="connsiteX19" fmla="*/ 2303315 w 3523460"/>
              <a:gd name="connsiteY19" fmla="*/ 5980637 h 5980637"/>
              <a:gd name="connsiteX20" fmla="*/ 727477 w 3523460"/>
              <a:gd name="connsiteY20" fmla="*/ 5951236 h 5980637"/>
              <a:gd name="connsiteX0" fmla="*/ 727477 w 3523460"/>
              <a:gd name="connsiteY0" fmla="*/ 5951236 h 5953756"/>
              <a:gd name="connsiteX1" fmla="*/ 870139 w 3523460"/>
              <a:gd name="connsiteY1" fmla="*/ 4094960 h 5953756"/>
              <a:gd name="connsiteX2" fmla="*/ 432816 w 3523460"/>
              <a:gd name="connsiteY2" fmla="*/ 2274110 h 5953756"/>
              <a:gd name="connsiteX3" fmla="*/ 75008 w 3523460"/>
              <a:gd name="connsiteY3" fmla="*/ 970096 h 5953756"/>
              <a:gd name="connsiteX4" fmla="*/ 750867 w 3523460"/>
              <a:gd name="connsiteY4" fmla="*/ 2107132 h 5953756"/>
              <a:gd name="connsiteX5" fmla="*/ 838333 w 3523460"/>
              <a:gd name="connsiteY5" fmla="*/ 2035571 h 5953756"/>
              <a:gd name="connsiteX6" fmla="*/ 711112 w 3523460"/>
              <a:gd name="connsiteY6" fmla="*/ 214722 h 5953756"/>
              <a:gd name="connsiteX7" fmla="*/ 1235897 w 3523460"/>
              <a:gd name="connsiteY7" fmla="*/ 1868593 h 5953756"/>
              <a:gd name="connsiteX8" fmla="*/ 1315411 w 3523460"/>
              <a:gd name="connsiteY8" fmla="*/ 1852690 h 5953756"/>
              <a:gd name="connsiteX9" fmla="*/ 1458534 w 3523460"/>
              <a:gd name="connsiteY9" fmla="*/ 37 h 5953756"/>
              <a:gd name="connsiteX10" fmla="*/ 1728878 w 3523460"/>
              <a:gd name="connsiteY10" fmla="*/ 1828836 h 5953756"/>
              <a:gd name="connsiteX11" fmla="*/ 1816344 w 3523460"/>
              <a:gd name="connsiteY11" fmla="*/ 1868594 h 5953756"/>
              <a:gd name="connsiteX12" fmla="*/ 2492205 w 3523460"/>
              <a:gd name="connsiteY12" fmla="*/ 333992 h 5953756"/>
              <a:gd name="connsiteX13" fmla="*/ 2221860 w 3523460"/>
              <a:gd name="connsiteY13" fmla="*/ 2011718 h 5953756"/>
              <a:gd name="connsiteX14" fmla="*/ 2325227 w 3523460"/>
              <a:gd name="connsiteY14" fmla="*/ 2711432 h 5953756"/>
              <a:gd name="connsiteX15" fmla="*/ 2762549 w 3523460"/>
              <a:gd name="connsiteY15" fmla="*/ 2266158 h 5953756"/>
              <a:gd name="connsiteX16" fmla="*/ 3509971 w 3523460"/>
              <a:gd name="connsiteY16" fmla="*/ 2162792 h 5953756"/>
              <a:gd name="connsiteX17" fmla="*/ 2778451 w 3523460"/>
              <a:gd name="connsiteY17" fmla="*/ 2942019 h 5953756"/>
              <a:gd name="connsiteX18" fmla="*/ 2118493 w 3523460"/>
              <a:gd name="connsiteY18" fmla="*/ 4007494 h 5953756"/>
              <a:gd name="connsiteX19" fmla="*/ 2312583 w 3523460"/>
              <a:gd name="connsiteY19" fmla="*/ 5948200 h 5953756"/>
              <a:gd name="connsiteX20" fmla="*/ 727477 w 3523460"/>
              <a:gd name="connsiteY20" fmla="*/ 5951236 h 5953756"/>
              <a:gd name="connsiteX0" fmla="*/ 727477 w 3523460"/>
              <a:gd name="connsiteY0" fmla="*/ 5951236 h 5957469"/>
              <a:gd name="connsiteX1" fmla="*/ 870139 w 3523460"/>
              <a:gd name="connsiteY1" fmla="*/ 4094960 h 5957469"/>
              <a:gd name="connsiteX2" fmla="*/ 432816 w 3523460"/>
              <a:gd name="connsiteY2" fmla="*/ 2274110 h 5957469"/>
              <a:gd name="connsiteX3" fmla="*/ 75008 w 3523460"/>
              <a:gd name="connsiteY3" fmla="*/ 970096 h 5957469"/>
              <a:gd name="connsiteX4" fmla="*/ 750867 w 3523460"/>
              <a:gd name="connsiteY4" fmla="*/ 2107132 h 5957469"/>
              <a:gd name="connsiteX5" fmla="*/ 838333 w 3523460"/>
              <a:gd name="connsiteY5" fmla="*/ 2035571 h 5957469"/>
              <a:gd name="connsiteX6" fmla="*/ 711112 w 3523460"/>
              <a:gd name="connsiteY6" fmla="*/ 214722 h 5957469"/>
              <a:gd name="connsiteX7" fmla="*/ 1235897 w 3523460"/>
              <a:gd name="connsiteY7" fmla="*/ 1868593 h 5957469"/>
              <a:gd name="connsiteX8" fmla="*/ 1315411 w 3523460"/>
              <a:gd name="connsiteY8" fmla="*/ 1852690 h 5957469"/>
              <a:gd name="connsiteX9" fmla="*/ 1458534 w 3523460"/>
              <a:gd name="connsiteY9" fmla="*/ 37 h 5957469"/>
              <a:gd name="connsiteX10" fmla="*/ 1728878 w 3523460"/>
              <a:gd name="connsiteY10" fmla="*/ 1828836 h 5957469"/>
              <a:gd name="connsiteX11" fmla="*/ 1816344 w 3523460"/>
              <a:gd name="connsiteY11" fmla="*/ 1868594 h 5957469"/>
              <a:gd name="connsiteX12" fmla="*/ 2492205 w 3523460"/>
              <a:gd name="connsiteY12" fmla="*/ 333992 h 5957469"/>
              <a:gd name="connsiteX13" fmla="*/ 2221860 w 3523460"/>
              <a:gd name="connsiteY13" fmla="*/ 2011718 h 5957469"/>
              <a:gd name="connsiteX14" fmla="*/ 2325227 w 3523460"/>
              <a:gd name="connsiteY14" fmla="*/ 2711432 h 5957469"/>
              <a:gd name="connsiteX15" fmla="*/ 2762549 w 3523460"/>
              <a:gd name="connsiteY15" fmla="*/ 2266158 h 5957469"/>
              <a:gd name="connsiteX16" fmla="*/ 3509971 w 3523460"/>
              <a:gd name="connsiteY16" fmla="*/ 2162792 h 5957469"/>
              <a:gd name="connsiteX17" fmla="*/ 2778451 w 3523460"/>
              <a:gd name="connsiteY17" fmla="*/ 2942019 h 5957469"/>
              <a:gd name="connsiteX18" fmla="*/ 2118493 w 3523460"/>
              <a:gd name="connsiteY18" fmla="*/ 4007494 h 5957469"/>
              <a:gd name="connsiteX19" fmla="*/ 2317218 w 3523460"/>
              <a:gd name="connsiteY19" fmla="*/ 5957469 h 5957469"/>
              <a:gd name="connsiteX20" fmla="*/ 727477 w 3523460"/>
              <a:gd name="connsiteY20" fmla="*/ 5951236 h 5957469"/>
              <a:gd name="connsiteX0" fmla="*/ 727477 w 3523460"/>
              <a:gd name="connsiteY0" fmla="*/ 5951236 h 5957469"/>
              <a:gd name="connsiteX1" fmla="*/ 870139 w 3523460"/>
              <a:gd name="connsiteY1" fmla="*/ 4094960 h 5957469"/>
              <a:gd name="connsiteX2" fmla="*/ 432816 w 3523460"/>
              <a:gd name="connsiteY2" fmla="*/ 2274110 h 5957469"/>
              <a:gd name="connsiteX3" fmla="*/ 75008 w 3523460"/>
              <a:gd name="connsiteY3" fmla="*/ 970096 h 5957469"/>
              <a:gd name="connsiteX4" fmla="*/ 750867 w 3523460"/>
              <a:gd name="connsiteY4" fmla="*/ 2107132 h 5957469"/>
              <a:gd name="connsiteX5" fmla="*/ 838333 w 3523460"/>
              <a:gd name="connsiteY5" fmla="*/ 2035571 h 5957469"/>
              <a:gd name="connsiteX6" fmla="*/ 711112 w 3523460"/>
              <a:gd name="connsiteY6" fmla="*/ 214722 h 5957469"/>
              <a:gd name="connsiteX7" fmla="*/ 1235897 w 3523460"/>
              <a:gd name="connsiteY7" fmla="*/ 1868593 h 5957469"/>
              <a:gd name="connsiteX8" fmla="*/ 1315411 w 3523460"/>
              <a:gd name="connsiteY8" fmla="*/ 1852690 h 5957469"/>
              <a:gd name="connsiteX9" fmla="*/ 1458534 w 3523460"/>
              <a:gd name="connsiteY9" fmla="*/ 37 h 5957469"/>
              <a:gd name="connsiteX10" fmla="*/ 1728878 w 3523460"/>
              <a:gd name="connsiteY10" fmla="*/ 1828836 h 5957469"/>
              <a:gd name="connsiteX11" fmla="*/ 1816344 w 3523460"/>
              <a:gd name="connsiteY11" fmla="*/ 1868594 h 5957469"/>
              <a:gd name="connsiteX12" fmla="*/ 2492205 w 3523460"/>
              <a:gd name="connsiteY12" fmla="*/ 333992 h 5957469"/>
              <a:gd name="connsiteX13" fmla="*/ 2221860 w 3523460"/>
              <a:gd name="connsiteY13" fmla="*/ 2011718 h 5957469"/>
              <a:gd name="connsiteX14" fmla="*/ 2325227 w 3523460"/>
              <a:gd name="connsiteY14" fmla="*/ 2711432 h 5957469"/>
              <a:gd name="connsiteX15" fmla="*/ 2762549 w 3523460"/>
              <a:gd name="connsiteY15" fmla="*/ 2266158 h 5957469"/>
              <a:gd name="connsiteX16" fmla="*/ 3509971 w 3523460"/>
              <a:gd name="connsiteY16" fmla="*/ 2162792 h 5957469"/>
              <a:gd name="connsiteX17" fmla="*/ 2778451 w 3523460"/>
              <a:gd name="connsiteY17" fmla="*/ 2942019 h 5957469"/>
              <a:gd name="connsiteX18" fmla="*/ 2118493 w 3523460"/>
              <a:gd name="connsiteY18" fmla="*/ 4007494 h 5957469"/>
              <a:gd name="connsiteX19" fmla="*/ 2317218 w 3523460"/>
              <a:gd name="connsiteY19" fmla="*/ 5957469 h 5957469"/>
              <a:gd name="connsiteX20" fmla="*/ 727477 w 3523460"/>
              <a:gd name="connsiteY20" fmla="*/ 5951236 h 59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23460" h="5957469">
                <a:moveTo>
                  <a:pt x="727477" y="5951236"/>
                </a:moveTo>
                <a:cubicBezTo>
                  <a:pt x="740729" y="5739202"/>
                  <a:pt x="864838" y="4410361"/>
                  <a:pt x="870139" y="4094960"/>
                </a:cubicBezTo>
                <a:cubicBezTo>
                  <a:pt x="560039" y="3546320"/>
                  <a:pt x="456669" y="2926117"/>
                  <a:pt x="432816" y="2274110"/>
                </a:cubicBezTo>
                <a:cubicBezTo>
                  <a:pt x="313547" y="1839439"/>
                  <a:pt x="-187386" y="1134423"/>
                  <a:pt x="75008" y="970096"/>
                </a:cubicBezTo>
                <a:cubicBezTo>
                  <a:pt x="248612" y="927688"/>
                  <a:pt x="623646" y="1934854"/>
                  <a:pt x="750867" y="2107132"/>
                </a:cubicBezTo>
                <a:cubicBezTo>
                  <a:pt x="790624" y="2183994"/>
                  <a:pt x="862187" y="2105807"/>
                  <a:pt x="838333" y="2035571"/>
                </a:cubicBezTo>
                <a:cubicBezTo>
                  <a:pt x="716413" y="1433922"/>
                  <a:pt x="427516" y="251827"/>
                  <a:pt x="711112" y="214722"/>
                </a:cubicBezTo>
                <a:cubicBezTo>
                  <a:pt x="909896" y="184242"/>
                  <a:pt x="1157709" y="1578371"/>
                  <a:pt x="1235897" y="1868593"/>
                </a:cubicBezTo>
                <a:cubicBezTo>
                  <a:pt x="1242524" y="1928227"/>
                  <a:pt x="1311436" y="2047497"/>
                  <a:pt x="1315411" y="1852690"/>
                </a:cubicBezTo>
                <a:cubicBezTo>
                  <a:pt x="1312761" y="1280197"/>
                  <a:pt x="1159035" y="-7915"/>
                  <a:pt x="1458534" y="37"/>
                </a:cubicBezTo>
                <a:cubicBezTo>
                  <a:pt x="1693099" y="-7916"/>
                  <a:pt x="1707674" y="1541264"/>
                  <a:pt x="1728878" y="1828836"/>
                </a:cubicBezTo>
                <a:cubicBezTo>
                  <a:pt x="1734180" y="1917625"/>
                  <a:pt x="1764661" y="1916301"/>
                  <a:pt x="1816344" y="1868594"/>
                </a:cubicBezTo>
                <a:cubicBezTo>
                  <a:pt x="2054883" y="1372963"/>
                  <a:pt x="2198007" y="241226"/>
                  <a:pt x="2492205" y="333992"/>
                </a:cubicBezTo>
                <a:cubicBezTo>
                  <a:pt x="2781103" y="421456"/>
                  <a:pt x="2314625" y="1471029"/>
                  <a:pt x="2221860" y="2011718"/>
                </a:cubicBezTo>
                <a:lnTo>
                  <a:pt x="2325227" y="2711432"/>
                </a:lnTo>
                <a:cubicBezTo>
                  <a:pt x="2439196" y="2563007"/>
                  <a:pt x="2584970" y="2406632"/>
                  <a:pt x="2762549" y="2266158"/>
                </a:cubicBezTo>
                <a:cubicBezTo>
                  <a:pt x="3043495" y="1897748"/>
                  <a:pt x="3618639" y="2022319"/>
                  <a:pt x="3509971" y="2162792"/>
                </a:cubicBezTo>
                <a:cubicBezTo>
                  <a:pt x="3266131" y="2446388"/>
                  <a:pt x="2982534" y="2594812"/>
                  <a:pt x="2778451" y="2942019"/>
                </a:cubicBezTo>
                <a:cubicBezTo>
                  <a:pt x="2558465" y="3336933"/>
                  <a:pt x="2370285" y="3707995"/>
                  <a:pt x="2118493" y="4007494"/>
                </a:cubicBezTo>
                <a:cubicBezTo>
                  <a:pt x="2147648" y="4296392"/>
                  <a:pt x="2280112" y="5716279"/>
                  <a:pt x="2317218" y="5957469"/>
                </a:cubicBezTo>
                <a:lnTo>
                  <a:pt x="727477" y="59512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98" name="Teardrop 49">
            <a:extLst>
              <a:ext uri="{FF2B5EF4-FFF2-40B4-BE49-F238E27FC236}">
                <a16:creationId xmlns:a16="http://schemas.microsoft.com/office/drawing/2014/main" id="{C8EEE5A5-357A-4ED3-A761-E4B9B4FA93C0}"/>
              </a:ext>
            </a:extLst>
          </p:cNvPr>
          <p:cNvSpPr/>
          <p:nvPr/>
        </p:nvSpPr>
        <p:spPr>
          <a:xfrm rot="8100000">
            <a:off x="3051648" y="1245540"/>
            <a:ext cx="1939865" cy="1946842"/>
          </a:xfrm>
          <a:prstGeom prst="teardrop">
            <a:avLst>
              <a:gd name="adj" fmla="val 1315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3" name="Teardrop 66">
            <a:extLst>
              <a:ext uri="{FF2B5EF4-FFF2-40B4-BE49-F238E27FC236}">
                <a16:creationId xmlns:a16="http://schemas.microsoft.com/office/drawing/2014/main" id="{5F931CDF-CE1A-438B-BA11-D82B7CA95627}"/>
              </a:ext>
            </a:extLst>
          </p:cNvPr>
          <p:cNvSpPr/>
          <p:nvPr/>
        </p:nvSpPr>
        <p:spPr>
          <a:xfrm rot="5400000">
            <a:off x="1387994" y="1784757"/>
            <a:ext cx="1678345" cy="2300498"/>
          </a:xfrm>
          <a:prstGeom prst="teardrop">
            <a:avLst>
              <a:gd name="adj" fmla="val 1315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4" name="Teardrop 67">
            <a:extLst>
              <a:ext uri="{FF2B5EF4-FFF2-40B4-BE49-F238E27FC236}">
                <a16:creationId xmlns:a16="http://schemas.microsoft.com/office/drawing/2014/main" id="{B28D44AE-87E4-4AAA-8F6C-E115C921E88F}"/>
              </a:ext>
            </a:extLst>
          </p:cNvPr>
          <p:cNvSpPr/>
          <p:nvPr/>
        </p:nvSpPr>
        <p:spPr>
          <a:xfrm rot="16200000" flipH="1">
            <a:off x="5097939" y="1744037"/>
            <a:ext cx="1632894" cy="2336486"/>
          </a:xfrm>
          <a:prstGeom prst="teardrop">
            <a:avLst>
              <a:gd name="adj" fmla="val 12693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Teardrop 70">
            <a:extLst>
              <a:ext uri="{FF2B5EF4-FFF2-40B4-BE49-F238E27FC236}">
                <a16:creationId xmlns:a16="http://schemas.microsoft.com/office/drawing/2014/main" id="{09C28A59-AFDB-4B78-BBA3-3AC79F8576F1}"/>
              </a:ext>
            </a:extLst>
          </p:cNvPr>
          <p:cNvSpPr/>
          <p:nvPr/>
        </p:nvSpPr>
        <p:spPr>
          <a:xfrm rot="1984211">
            <a:off x="746739" y="3609812"/>
            <a:ext cx="1763118" cy="1767901"/>
          </a:xfrm>
          <a:prstGeom prst="teardrop">
            <a:avLst>
              <a:gd name="adj" fmla="val 1500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Teardrop 71">
            <a:extLst>
              <a:ext uri="{FF2B5EF4-FFF2-40B4-BE49-F238E27FC236}">
                <a16:creationId xmlns:a16="http://schemas.microsoft.com/office/drawing/2014/main" id="{F7A8FF81-A30D-438D-BE54-41C9B04DCE77}"/>
              </a:ext>
            </a:extLst>
          </p:cNvPr>
          <p:cNvSpPr/>
          <p:nvPr/>
        </p:nvSpPr>
        <p:spPr>
          <a:xfrm rot="18900000" flipH="1">
            <a:off x="5538244" y="3687660"/>
            <a:ext cx="1691181" cy="1674826"/>
          </a:xfrm>
          <a:prstGeom prst="teardrop">
            <a:avLst>
              <a:gd name="adj" fmla="val 145283"/>
            </a:avLst>
          </a:prstGeom>
          <a:solidFill>
            <a:srgbClr val="EDC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rgbClr val="FBBA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0034" y="3890967"/>
            <a:ext cx="1836527" cy="117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ko-KR" sz="1400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Друге місце у консолідованому рейтингу педагогічних ЗВО України</a:t>
            </a:r>
            <a:endParaRPr lang="ko-KR" altLang="en-US" sz="14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4725251" y="2244075"/>
            <a:ext cx="231077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ko-KR" sz="1700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10</a:t>
            </a:r>
            <a:r>
              <a:rPr lang="uk-UA" altLang="ko-KR" sz="1400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 проектів </a:t>
            </a:r>
            <a:endParaRPr lang="uk-UA" altLang="ko-KR" sz="1400" b="1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algn="ctr"/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підтримано </a:t>
            </a:r>
            <a:r>
              <a:rPr lang="uk-UA" altLang="ko-KR" sz="1400" b="1" dirty="0" err="1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г</a:t>
            </a:r>
            <a:r>
              <a:rPr lang="uk-UA" altLang="ko-KR" sz="1400" b="1" dirty="0" err="1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рантодавцями</a:t>
            </a:r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 Німеччини, Польщі, Англії та офісу ЕРАЗМУС+</a:t>
            </a:r>
            <a:endParaRPr lang="ko-KR" altLang="en-US" sz="14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1087006" y="2367737"/>
            <a:ext cx="2310775" cy="117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3 студенти ТНПУ здобули 2 золотих </a:t>
            </a:r>
            <a:r>
              <a:rPr lang="uk-UA" altLang="ko-KR" sz="1400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т</a:t>
            </a:r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а  1 бронзову медаль на </a:t>
            </a:r>
            <a:r>
              <a:rPr lang="uk-UA" altLang="ko-KR" sz="1400" b="1" dirty="0" err="1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Паралімпіаді</a:t>
            </a:r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 та чемпіонаті світу</a:t>
            </a:r>
            <a:endParaRPr lang="ko-KR" altLang="en-US" sz="14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5325059" y="3941854"/>
            <a:ext cx="199208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ko-KR" sz="13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Здобувачами </a:t>
            </a:r>
          </a:p>
          <a:p>
            <a:pPr algn="ctr"/>
            <a:r>
              <a:rPr lang="uk-UA" altLang="ko-KR" sz="13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освіти ТНПУ здобуто </a:t>
            </a:r>
            <a:r>
              <a:rPr lang="uk-UA" altLang="ko-KR" sz="16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113</a:t>
            </a:r>
            <a:r>
              <a:rPr lang="uk-UA" altLang="ko-KR" sz="13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призових місць в олімпіадах, конкурсах та змаганнях</a:t>
            </a:r>
            <a:endParaRPr lang="ko-KR" altLang="en-US" sz="13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861084" y="1843131"/>
            <a:ext cx="23107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ko-KR" sz="16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121</a:t>
            </a:r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 студент та </a:t>
            </a:r>
            <a:r>
              <a:rPr lang="uk-UA" altLang="ko-KR" sz="16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157</a:t>
            </a:r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 викладачів взяли участь у програмах академічної</a:t>
            </a:r>
            <a:endParaRPr lang="en-US" altLang="ko-KR" sz="1400" b="1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algn="ctr"/>
            <a:r>
              <a:rPr lang="uk-UA" altLang="ko-KR" sz="14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 мобільності</a:t>
            </a:r>
            <a:endParaRPr lang="ko-KR" altLang="en-US" sz="14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4372" y="126325"/>
            <a:ext cx="8076020" cy="768085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2"/>
                </a:solidFill>
              </a:rPr>
              <a:t>Рекорди     ТНПУ      </a:t>
            </a:r>
            <a:r>
              <a:rPr lang="uk-UA" b="1" dirty="0" err="1" smtClean="0">
                <a:solidFill>
                  <a:schemeClr val="tx2"/>
                </a:solidFill>
              </a:rPr>
              <a:t>Флешмоб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 t="62766" r="-1325" b="25410"/>
          <a:stretch/>
        </p:blipFill>
        <p:spPr>
          <a:xfrm>
            <a:off x="2627784" y="126325"/>
            <a:ext cx="576064" cy="800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 t="62766" r="-1325" b="25410"/>
          <a:stretch/>
        </p:blipFill>
        <p:spPr>
          <a:xfrm>
            <a:off x="4572000" y="94008"/>
            <a:ext cx="576064" cy="800402"/>
          </a:xfrm>
          <a:prstGeom prst="rect">
            <a:avLst/>
          </a:prstGeom>
        </p:spPr>
      </p:pic>
      <p:pic>
        <p:nvPicPr>
          <p:cNvPr id="2050" name="Picture 2" descr="Image result for ÑÐ»ÐµÑÐ¼Ð¾Ð± ÑÐ½Ð¿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22" y="3575695"/>
            <a:ext cx="2292969" cy="16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8754" t="-4762" r="8210"/>
          <a:stretch/>
        </p:blipFill>
        <p:spPr>
          <a:xfrm>
            <a:off x="5530258" y="4878343"/>
            <a:ext cx="2216674" cy="1573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258" y="1853357"/>
            <a:ext cx="2402347" cy="1792227"/>
          </a:xfrm>
          <a:prstGeom prst="rect">
            <a:avLst/>
          </a:prstGeom>
        </p:spPr>
      </p:pic>
      <p:pic>
        <p:nvPicPr>
          <p:cNvPr id="2052" name="Picture 4" descr="Image result for ÑÐ»ÐµÑÐ¼Ð¾Ð± ÑÐ½Ð¿Ñ 2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9165"/>
            <a:ext cx="2362350" cy="156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8834" t="-325" r="11328"/>
          <a:stretch/>
        </p:blipFill>
        <p:spPr>
          <a:xfrm>
            <a:off x="1492064" y="5322520"/>
            <a:ext cx="2016224" cy="14251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57" y="5075952"/>
            <a:ext cx="1834018" cy="13755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72" y="1197607"/>
            <a:ext cx="3305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Найбільша кількість осіб залучена до формування напису </a:t>
            </a:r>
          </a:p>
          <a:p>
            <a:pPr algn="ctr"/>
            <a:r>
              <a:rPr lang="uk-UA" b="1" dirty="0" smtClean="0"/>
              <a:t>«Я люблю ТНПУ»</a:t>
            </a:r>
            <a:endParaRPr lang="uk-UA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86187" y="1227678"/>
            <a:ext cx="33052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Наймасовіше виконання пісні</a:t>
            </a:r>
          </a:p>
          <a:p>
            <a:pPr algn="ctr"/>
            <a:r>
              <a:rPr lang="uk-UA" b="1" dirty="0" smtClean="0"/>
              <a:t>«Червона рута»</a:t>
            </a:r>
            <a:endParaRPr lang="uk-U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-274344" y="4579600"/>
            <a:ext cx="330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/>
              <a:t>Артмоб</a:t>
            </a:r>
            <a:r>
              <a:rPr lang="uk-UA" dirty="0"/>
              <a:t> "</a:t>
            </a:r>
            <a:r>
              <a:rPr lang="uk-UA" b="1" dirty="0"/>
              <a:t>Світло</a:t>
            </a:r>
            <a:r>
              <a:rPr lang="uk-UA" dirty="0"/>
              <a:t>" </a:t>
            </a:r>
            <a:endParaRPr lang="uk-UA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73585" y="2679653"/>
            <a:ext cx="259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Найбільша кількість осіб залучена до зображення </a:t>
            </a:r>
          </a:p>
          <a:p>
            <a:pPr algn="ctr"/>
            <a:r>
              <a:rPr lang="uk-UA" b="1" dirty="0" smtClean="0"/>
              <a:t>Карти України</a:t>
            </a:r>
            <a:endParaRPr lang="uk-U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21166" y="3801125"/>
            <a:ext cx="259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Найбільша кількість осіб залучена до зображення назви вищого </a:t>
            </a:r>
            <a:r>
              <a:rPr lang="uk-UA" sz="1600" b="1" dirty="0" smtClean="0"/>
              <a:t>навчального закладу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9816" y="1081950"/>
            <a:ext cx="1636197" cy="15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13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"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Народний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бренд 2018"</a:t>
            </a: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2217" y="1268760"/>
            <a:ext cx="45365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/>
              <a:t> </a:t>
            </a:r>
            <a:r>
              <a:rPr lang="ru-RU" sz="2600" b="1" dirty="0" smtClean="0">
                <a:solidFill>
                  <a:schemeClr val="accent3">
                    <a:lumMod val="75000"/>
                  </a:schemeClr>
                </a:solidFill>
              </a:rPr>
              <a:t>І </a:t>
            </a:r>
            <a:r>
              <a:rPr lang="ru-RU" sz="2600" b="1" dirty="0" err="1" smtClean="0">
                <a:solidFill>
                  <a:schemeClr val="accent3">
                    <a:lumMod val="75000"/>
                  </a:schemeClr>
                </a:solidFill>
              </a:rPr>
              <a:t>місце</a:t>
            </a:r>
            <a:r>
              <a:rPr lang="ru-RU" sz="2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600" b="1" dirty="0" smtClean="0">
                <a:solidFill>
                  <a:schemeClr val="accent3">
                    <a:lumMod val="75000"/>
                  </a:schemeClr>
                </a:solidFill>
              </a:rPr>
              <a:t>в </a:t>
            </a:r>
            <a:r>
              <a:rPr lang="ru-RU" sz="2600" b="1" dirty="0" err="1">
                <a:solidFill>
                  <a:schemeClr val="accent3">
                    <a:lumMod val="75000"/>
                  </a:schemeClr>
                </a:solidFill>
              </a:rPr>
              <a:t>номінації</a:t>
            </a: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sz="2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600" b="1" i="1" dirty="0" smtClean="0">
                <a:solidFill>
                  <a:schemeClr val="accent3">
                    <a:lumMod val="75000"/>
                  </a:schemeClr>
                </a:solidFill>
              </a:rPr>
              <a:t>"</a:t>
            </a:r>
            <a:r>
              <a:rPr lang="ru-RU" sz="2600" b="1" i="1" dirty="0" err="1">
                <a:solidFill>
                  <a:schemeClr val="accent3">
                    <a:lumMod val="75000"/>
                  </a:schemeClr>
                </a:solidFill>
              </a:rPr>
              <a:t>Вищі</a:t>
            </a:r>
            <a:r>
              <a:rPr lang="ru-RU" sz="26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600" b="1" i="1" dirty="0" err="1">
                <a:solidFill>
                  <a:schemeClr val="accent3">
                    <a:lumMod val="75000"/>
                  </a:schemeClr>
                </a:solidFill>
              </a:rPr>
              <a:t>навчальні</a:t>
            </a:r>
            <a:r>
              <a:rPr lang="ru-RU" sz="26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600" b="1" i="1" dirty="0" err="1">
                <a:solidFill>
                  <a:schemeClr val="accent3">
                    <a:lumMod val="75000"/>
                  </a:schemeClr>
                </a:solidFill>
              </a:rPr>
              <a:t>заклади</a:t>
            </a:r>
            <a:r>
              <a:rPr lang="ru-RU" sz="2600" b="1" i="1" dirty="0">
                <a:solidFill>
                  <a:schemeClr val="accent3">
                    <a:lumMod val="75000"/>
                  </a:schemeClr>
                </a:solidFill>
              </a:rPr>
              <a:t>"</a:t>
            </a: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endParaRPr lang="uk-UA" sz="2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96752"/>
            <a:ext cx="2880320" cy="3972854"/>
          </a:xfrm>
          <a:prstGeom prst="rect">
            <a:avLst/>
          </a:prstGeom>
        </p:spPr>
      </p:pic>
      <p:pic>
        <p:nvPicPr>
          <p:cNvPr id="2050" name="Picture 2" descr="Image result for Ð½Ð°ÑÐ¾Ð´Ð½Ð¸Ð¹ Ð±ÑÐµÐ½Ð´  ÑÐµÑÐ½Ð¾Ð¿ÑÐ»Ñ ÑÐ½Ð¿Ñ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88" y="3183179"/>
            <a:ext cx="3840361" cy="28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79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uk-UA" sz="3000" b="1" dirty="0">
                <a:solidFill>
                  <a:srgbClr val="002060"/>
                </a:solidFill>
              </a:rPr>
              <a:t>Створення </a:t>
            </a:r>
            <a:r>
              <a:rPr lang="en-US" sz="3000" b="1" dirty="0">
                <a:solidFill>
                  <a:srgbClr val="002060"/>
                </a:solidFill>
              </a:rPr>
              <a:t>Instagram</a:t>
            </a:r>
            <a:r>
              <a:rPr lang="uk-UA" sz="3000" b="1" dirty="0">
                <a:solidFill>
                  <a:srgbClr val="002060"/>
                </a:solidFill>
              </a:rPr>
              <a:t> сторінки </a:t>
            </a:r>
            <a:endParaRPr lang="uk-UA" sz="3000" b="1" dirty="0" smtClean="0">
              <a:solidFill>
                <a:srgbClr val="002060"/>
              </a:solidFill>
            </a:endParaRPr>
          </a:p>
          <a:p>
            <a:r>
              <a:rPr lang="uk-UA" sz="3000" b="1" dirty="0" smtClean="0">
                <a:solidFill>
                  <a:srgbClr val="002060"/>
                </a:solidFill>
              </a:rPr>
              <a:t>та </a:t>
            </a:r>
            <a:r>
              <a:rPr lang="en-US" sz="3000" b="1" dirty="0" err="1">
                <a:solidFill>
                  <a:srgbClr val="002060"/>
                </a:solidFill>
              </a:rPr>
              <a:t>Youtube</a:t>
            </a:r>
            <a:r>
              <a:rPr lang="en-US" sz="3000" b="1" dirty="0">
                <a:solidFill>
                  <a:srgbClr val="002060"/>
                </a:solidFill>
              </a:rPr>
              <a:t>  </a:t>
            </a:r>
            <a:r>
              <a:rPr lang="uk-UA" sz="3000" b="1" dirty="0">
                <a:solidFill>
                  <a:srgbClr val="002060"/>
                </a:solidFill>
              </a:rPr>
              <a:t>каналу</a:t>
            </a:r>
          </a:p>
        </p:txBody>
      </p:sp>
      <p:sp>
        <p:nvSpPr>
          <p:cNvPr id="4" name="AutoShape 2" descr="Image result for TNPU f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3" y="780413"/>
            <a:ext cx="2220838" cy="1568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575" y="6165304"/>
            <a:ext cx="40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  <a:hlinkClick r:id="rId3"/>
              </a:rPr>
              <a:t>https://www.facebook.com/TNPU.news/</a:t>
            </a:r>
            <a:endParaRPr lang="uk-UA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68" y="1196752"/>
            <a:ext cx="4485384" cy="2448272"/>
          </a:xfrm>
          <a:prstGeom prst="rect">
            <a:avLst/>
          </a:prstGeom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7" y="2680618"/>
            <a:ext cx="3289841" cy="2088232"/>
          </a:xfrm>
          <a:prstGeom prst="rect">
            <a:avLst/>
          </a:prstGeom>
        </p:spPr>
      </p:pic>
      <p:pic>
        <p:nvPicPr>
          <p:cNvPr id="15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527" y="4005064"/>
            <a:ext cx="3086011" cy="20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24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607" y="-43742"/>
            <a:ext cx="7772400" cy="999744"/>
          </a:xfrm>
        </p:spPr>
        <p:txBody>
          <a:bodyPr>
            <a:normAutofit/>
          </a:bodyPr>
          <a:lstStyle/>
          <a:p>
            <a:r>
              <a:rPr lang="en-GB" sz="5000" b="1" dirty="0">
                <a:solidFill>
                  <a:srgbClr val="0000FF"/>
                </a:solidFill>
              </a:rPr>
              <a:t>We love TNPU….</a:t>
            </a:r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398072" y="5844432"/>
            <a:ext cx="4953000" cy="9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dirty="0">
                <a:solidFill>
                  <a:srgbClr val="0000FF"/>
                </a:solidFill>
              </a:rPr>
              <a:t>А ви з нами ?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9" y="1265894"/>
            <a:ext cx="7868541" cy="4548409"/>
          </a:xfrm>
          <a:prstGeom prst="rect">
            <a:avLst/>
          </a:prstGeom>
        </p:spPr>
      </p:pic>
      <p:pic>
        <p:nvPicPr>
          <p:cNvPr id="10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39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3313032" y="2838067"/>
            <a:ext cx="1853355" cy="2610406"/>
            <a:chOff x="1494677" y="3157869"/>
            <a:chExt cx="1711655" cy="1985631"/>
          </a:xfrm>
          <a:solidFill>
            <a:schemeClr val="accent6">
              <a:lumMod val="75000"/>
            </a:schemeClr>
          </a:solidFill>
        </p:grpSpPr>
        <p:grpSp>
          <p:nvGrpSpPr>
            <p:cNvPr id="36" name="Group 5"/>
            <p:cNvGrpSpPr/>
            <p:nvPr/>
          </p:nvGrpSpPr>
          <p:grpSpPr>
            <a:xfrm>
              <a:off x="1494677" y="3328917"/>
              <a:ext cx="1711655" cy="576414"/>
              <a:chOff x="1710701" y="3328917"/>
              <a:chExt cx="1711655" cy="576414"/>
            </a:xfrm>
            <a:grpFill/>
          </p:grpSpPr>
          <p:sp>
            <p:nvSpPr>
              <p:cNvPr id="39" name="Isosceles Triangle 6"/>
              <p:cNvSpPr/>
              <p:nvPr/>
            </p:nvSpPr>
            <p:spPr>
              <a:xfrm rot="18454893">
                <a:off x="2095991" y="2943627"/>
                <a:ext cx="217714" cy="988293"/>
              </a:xfrm>
              <a:custGeom>
                <a:avLst/>
                <a:gdLst>
                  <a:gd name="connsiteX0" fmla="*/ 0 w 191312"/>
                  <a:gd name="connsiteY0" fmla="*/ 914400 h 914400"/>
                  <a:gd name="connsiteX1" fmla="*/ 95656 w 191312"/>
                  <a:gd name="connsiteY1" fmla="*/ 0 h 914400"/>
                  <a:gd name="connsiteX2" fmla="*/ 191312 w 191312"/>
                  <a:gd name="connsiteY2" fmla="*/ 914400 h 914400"/>
                  <a:gd name="connsiteX3" fmla="*/ 0 w 191312"/>
                  <a:gd name="connsiteY3" fmla="*/ 914400 h 914400"/>
                  <a:gd name="connsiteX0" fmla="*/ 0 w 212047"/>
                  <a:gd name="connsiteY0" fmla="*/ 957191 h 957191"/>
                  <a:gd name="connsiteX1" fmla="*/ 116391 w 212047"/>
                  <a:gd name="connsiteY1" fmla="*/ 0 h 957191"/>
                  <a:gd name="connsiteX2" fmla="*/ 212047 w 212047"/>
                  <a:gd name="connsiteY2" fmla="*/ 914400 h 957191"/>
                  <a:gd name="connsiteX3" fmla="*/ 0 w 212047"/>
                  <a:gd name="connsiteY3" fmla="*/ 957191 h 957191"/>
                  <a:gd name="connsiteX0" fmla="*/ 0 w 212047"/>
                  <a:gd name="connsiteY0" fmla="*/ 957191 h 957191"/>
                  <a:gd name="connsiteX1" fmla="*/ 116391 w 212047"/>
                  <a:gd name="connsiteY1" fmla="*/ 0 h 957191"/>
                  <a:gd name="connsiteX2" fmla="*/ 212047 w 212047"/>
                  <a:gd name="connsiteY2" fmla="*/ 914400 h 957191"/>
                  <a:gd name="connsiteX3" fmla="*/ 0 w 212047"/>
                  <a:gd name="connsiteY3" fmla="*/ 957191 h 957191"/>
                  <a:gd name="connsiteX0" fmla="*/ 0 w 217597"/>
                  <a:gd name="connsiteY0" fmla="*/ 957191 h 957191"/>
                  <a:gd name="connsiteX1" fmla="*/ 116391 w 217597"/>
                  <a:gd name="connsiteY1" fmla="*/ 0 h 957191"/>
                  <a:gd name="connsiteX2" fmla="*/ 212047 w 217597"/>
                  <a:gd name="connsiteY2" fmla="*/ 914400 h 957191"/>
                  <a:gd name="connsiteX3" fmla="*/ 0 w 217597"/>
                  <a:gd name="connsiteY3" fmla="*/ 957191 h 957191"/>
                  <a:gd name="connsiteX0" fmla="*/ 0 w 223706"/>
                  <a:gd name="connsiteY0" fmla="*/ 957191 h 957191"/>
                  <a:gd name="connsiteX1" fmla="*/ 116391 w 223706"/>
                  <a:gd name="connsiteY1" fmla="*/ 0 h 957191"/>
                  <a:gd name="connsiteX2" fmla="*/ 212047 w 223706"/>
                  <a:gd name="connsiteY2" fmla="*/ 914400 h 957191"/>
                  <a:gd name="connsiteX3" fmla="*/ 0 w 223706"/>
                  <a:gd name="connsiteY3" fmla="*/ 957191 h 957191"/>
                  <a:gd name="connsiteX0" fmla="*/ 0 w 223706"/>
                  <a:gd name="connsiteY0" fmla="*/ 957191 h 957191"/>
                  <a:gd name="connsiteX1" fmla="*/ 116391 w 223706"/>
                  <a:gd name="connsiteY1" fmla="*/ 0 h 957191"/>
                  <a:gd name="connsiteX2" fmla="*/ 212047 w 223706"/>
                  <a:gd name="connsiteY2" fmla="*/ 914400 h 957191"/>
                  <a:gd name="connsiteX3" fmla="*/ 0 w 223706"/>
                  <a:gd name="connsiteY3" fmla="*/ 957191 h 957191"/>
                  <a:gd name="connsiteX0" fmla="*/ 0 w 217714"/>
                  <a:gd name="connsiteY0" fmla="*/ 988293 h 988293"/>
                  <a:gd name="connsiteX1" fmla="*/ 52204 w 217714"/>
                  <a:gd name="connsiteY1" fmla="*/ 0 h 988293"/>
                  <a:gd name="connsiteX2" fmla="*/ 212047 w 217714"/>
                  <a:gd name="connsiteY2" fmla="*/ 945502 h 988293"/>
                  <a:gd name="connsiteX3" fmla="*/ 0 w 217714"/>
                  <a:gd name="connsiteY3" fmla="*/ 988293 h 9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14" h="988293">
                    <a:moveTo>
                      <a:pt x="0" y="988293"/>
                    </a:moveTo>
                    <a:cubicBezTo>
                      <a:pt x="139291" y="712641"/>
                      <a:pt x="32862" y="344342"/>
                      <a:pt x="52204" y="0"/>
                    </a:cubicBezTo>
                    <a:cubicBezTo>
                      <a:pt x="154101" y="291170"/>
                      <a:pt x="241087" y="580398"/>
                      <a:pt x="212047" y="945502"/>
                    </a:cubicBezTo>
                    <a:lnTo>
                      <a:pt x="0" y="98829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Isosceles Triangle 8"/>
              <p:cNvSpPr/>
              <p:nvPr/>
            </p:nvSpPr>
            <p:spPr>
              <a:xfrm rot="3285420">
                <a:off x="2823153" y="3306127"/>
                <a:ext cx="285516" cy="912891"/>
              </a:xfrm>
              <a:custGeom>
                <a:avLst/>
                <a:gdLst>
                  <a:gd name="connsiteX0" fmla="*/ 0 w 151940"/>
                  <a:gd name="connsiteY0" fmla="*/ 914400 h 914400"/>
                  <a:gd name="connsiteX1" fmla="*/ 75970 w 151940"/>
                  <a:gd name="connsiteY1" fmla="*/ 0 h 914400"/>
                  <a:gd name="connsiteX2" fmla="*/ 151940 w 151940"/>
                  <a:gd name="connsiteY2" fmla="*/ 914400 h 914400"/>
                  <a:gd name="connsiteX3" fmla="*/ 0 w 151940"/>
                  <a:gd name="connsiteY3" fmla="*/ 914400 h 914400"/>
                  <a:gd name="connsiteX0" fmla="*/ 81911 w 233851"/>
                  <a:gd name="connsiteY0" fmla="*/ 914400 h 914400"/>
                  <a:gd name="connsiteX1" fmla="*/ 157881 w 233851"/>
                  <a:gd name="connsiteY1" fmla="*/ 0 h 914400"/>
                  <a:gd name="connsiteX2" fmla="*/ 233851 w 233851"/>
                  <a:gd name="connsiteY2" fmla="*/ 914400 h 914400"/>
                  <a:gd name="connsiteX3" fmla="*/ 81911 w 233851"/>
                  <a:gd name="connsiteY3" fmla="*/ 914400 h 914400"/>
                  <a:gd name="connsiteX0" fmla="*/ 141034 w 292974"/>
                  <a:gd name="connsiteY0" fmla="*/ 914400 h 914400"/>
                  <a:gd name="connsiteX1" fmla="*/ 217004 w 292974"/>
                  <a:gd name="connsiteY1" fmla="*/ 0 h 914400"/>
                  <a:gd name="connsiteX2" fmla="*/ 292974 w 292974"/>
                  <a:gd name="connsiteY2" fmla="*/ 914400 h 914400"/>
                  <a:gd name="connsiteX3" fmla="*/ 141034 w 292974"/>
                  <a:gd name="connsiteY3" fmla="*/ 914400 h 914400"/>
                  <a:gd name="connsiteX0" fmla="*/ 170156 w 268955"/>
                  <a:gd name="connsiteY0" fmla="*/ 912891 h 914400"/>
                  <a:gd name="connsiteX1" fmla="*/ 192985 w 268955"/>
                  <a:gd name="connsiteY1" fmla="*/ 0 h 914400"/>
                  <a:gd name="connsiteX2" fmla="*/ 268955 w 268955"/>
                  <a:gd name="connsiteY2" fmla="*/ 914400 h 914400"/>
                  <a:gd name="connsiteX3" fmla="*/ 170156 w 268955"/>
                  <a:gd name="connsiteY3" fmla="*/ 912891 h 914400"/>
                  <a:gd name="connsiteX0" fmla="*/ 109034 w 207833"/>
                  <a:gd name="connsiteY0" fmla="*/ 912891 h 914400"/>
                  <a:gd name="connsiteX1" fmla="*/ 131863 w 207833"/>
                  <a:gd name="connsiteY1" fmla="*/ 0 h 914400"/>
                  <a:gd name="connsiteX2" fmla="*/ 207833 w 207833"/>
                  <a:gd name="connsiteY2" fmla="*/ 914400 h 914400"/>
                  <a:gd name="connsiteX3" fmla="*/ 109034 w 207833"/>
                  <a:gd name="connsiteY3" fmla="*/ 912891 h 914400"/>
                  <a:gd name="connsiteX0" fmla="*/ 109034 w 207833"/>
                  <a:gd name="connsiteY0" fmla="*/ 912891 h 914400"/>
                  <a:gd name="connsiteX1" fmla="*/ 131863 w 207833"/>
                  <a:gd name="connsiteY1" fmla="*/ 0 h 914400"/>
                  <a:gd name="connsiteX2" fmla="*/ 207833 w 207833"/>
                  <a:gd name="connsiteY2" fmla="*/ 914400 h 914400"/>
                  <a:gd name="connsiteX3" fmla="*/ 109034 w 207833"/>
                  <a:gd name="connsiteY3" fmla="*/ 912891 h 914400"/>
                  <a:gd name="connsiteX0" fmla="*/ 109034 w 207833"/>
                  <a:gd name="connsiteY0" fmla="*/ 912891 h 914400"/>
                  <a:gd name="connsiteX1" fmla="*/ 131863 w 207833"/>
                  <a:gd name="connsiteY1" fmla="*/ 0 h 914400"/>
                  <a:gd name="connsiteX2" fmla="*/ 207833 w 207833"/>
                  <a:gd name="connsiteY2" fmla="*/ 914400 h 914400"/>
                  <a:gd name="connsiteX3" fmla="*/ 109034 w 207833"/>
                  <a:gd name="connsiteY3" fmla="*/ 912891 h 914400"/>
                  <a:gd name="connsiteX0" fmla="*/ 109034 w 285516"/>
                  <a:gd name="connsiteY0" fmla="*/ 912891 h 912891"/>
                  <a:gd name="connsiteX1" fmla="*/ 131863 w 285516"/>
                  <a:gd name="connsiteY1" fmla="*/ 0 h 912891"/>
                  <a:gd name="connsiteX2" fmla="*/ 285516 w 285516"/>
                  <a:gd name="connsiteY2" fmla="*/ 878155 h 912891"/>
                  <a:gd name="connsiteX3" fmla="*/ 109034 w 285516"/>
                  <a:gd name="connsiteY3" fmla="*/ 912891 h 912891"/>
                  <a:gd name="connsiteX0" fmla="*/ 109034 w 285516"/>
                  <a:gd name="connsiteY0" fmla="*/ 912891 h 912891"/>
                  <a:gd name="connsiteX1" fmla="*/ 131863 w 285516"/>
                  <a:gd name="connsiteY1" fmla="*/ 0 h 912891"/>
                  <a:gd name="connsiteX2" fmla="*/ 285516 w 285516"/>
                  <a:gd name="connsiteY2" fmla="*/ 878155 h 912891"/>
                  <a:gd name="connsiteX3" fmla="*/ 109034 w 285516"/>
                  <a:gd name="connsiteY3" fmla="*/ 912891 h 912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516" h="912891">
                    <a:moveTo>
                      <a:pt x="109034" y="912891"/>
                    </a:moveTo>
                    <a:cubicBezTo>
                      <a:pt x="-48569" y="609033"/>
                      <a:pt x="-30420" y="351238"/>
                      <a:pt x="131863" y="0"/>
                    </a:cubicBezTo>
                    <a:cubicBezTo>
                      <a:pt x="48826" y="384462"/>
                      <a:pt x="119645" y="643294"/>
                      <a:pt x="285516" y="878155"/>
                    </a:cubicBezTo>
                    <a:lnTo>
                      <a:pt x="109034" y="91289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7" name="Isosceles Triangle 2"/>
            <p:cNvSpPr/>
            <p:nvPr/>
          </p:nvSpPr>
          <p:spPr>
            <a:xfrm>
              <a:off x="2176891" y="3157869"/>
              <a:ext cx="522901" cy="1985631"/>
            </a:xfrm>
            <a:custGeom>
              <a:avLst/>
              <a:gdLst>
                <a:gd name="connsiteX0" fmla="*/ 0 w 576064"/>
                <a:gd name="connsiteY0" fmla="*/ 2283718 h 2283718"/>
                <a:gd name="connsiteX1" fmla="*/ 288032 w 576064"/>
                <a:gd name="connsiteY1" fmla="*/ 0 h 2283718"/>
                <a:gd name="connsiteX2" fmla="*/ 576064 w 576064"/>
                <a:gd name="connsiteY2" fmla="*/ 2283718 h 2283718"/>
                <a:gd name="connsiteX3" fmla="*/ 0 w 576064"/>
                <a:gd name="connsiteY3" fmla="*/ 2283718 h 2283718"/>
                <a:gd name="connsiteX0" fmla="*/ 0 w 576064"/>
                <a:gd name="connsiteY0" fmla="*/ 2357770 h 2357770"/>
                <a:gd name="connsiteX1" fmla="*/ 180164 w 576064"/>
                <a:gd name="connsiteY1" fmla="*/ 0 h 2357770"/>
                <a:gd name="connsiteX2" fmla="*/ 288032 w 576064"/>
                <a:gd name="connsiteY2" fmla="*/ 74052 h 2357770"/>
                <a:gd name="connsiteX3" fmla="*/ 576064 w 576064"/>
                <a:gd name="connsiteY3" fmla="*/ 2357770 h 2357770"/>
                <a:gd name="connsiteX4" fmla="*/ 0 w 576064"/>
                <a:gd name="connsiteY4" fmla="*/ 2357770 h 2357770"/>
                <a:gd name="connsiteX0" fmla="*/ 0 w 576064"/>
                <a:gd name="connsiteY0" fmla="*/ 2357770 h 2357770"/>
                <a:gd name="connsiteX1" fmla="*/ 180164 w 576064"/>
                <a:gd name="connsiteY1" fmla="*/ 0 h 2357770"/>
                <a:gd name="connsiteX2" fmla="*/ 341195 w 576064"/>
                <a:gd name="connsiteY2" fmla="*/ 20889 h 2357770"/>
                <a:gd name="connsiteX3" fmla="*/ 576064 w 576064"/>
                <a:gd name="connsiteY3" fmla="*/ 2357770 h 2357770"/>
                <a:gd name="connsiteX4" fmla="*/ 0 w 576064"/>
                <a:gd name="connsiteY4" fmla="*/ 2357770 h 2357770"/>
                <a:gd name="connsiteX0" fmla="*/ 0 w 576064"/>
                <a:gd name="connsiteY0" fmla="*/ 2357770 h 2357770"/>
                <a:gd name="connsiteX1" fmla="*/ 180164 w 576064"/>
                <a:gd name="connsiteY1" fmla="*/ 0 h 2357770"/>
                <a:gd name="connsiteX2" fmla="*/ 341195 w 576064"/>
                <a:gd name="connsiteY2" fmla="*/ 20889 h 2357770"/>
                <a:gd name="connsiteX3" fmla="*/ 576064 w 576064"/>
                <a:gd name="connsiteY3" fmla="*/ 2357770 h 2357770"/>
                <a:gd name="connsiteX4" fmla="*/ 0 w 576064"/>
                <a:gd name="connsiteY4" fmla="*/ 2357770 h 2357770"/>
                <a:gd name="connsiteX0" fmla="*/ 0 w 576064"/>
                <a:gd name="connsiteY0" fmla="*/ 2357770 h 2357770"/>
                <a:gd name="connsiteX1" fmla="*/ 180164 w 576064"/>
                <a:gd name="connsiteY1" fmla="*/ 0 h 2357770"/>
                <a:gd name="connsiteX2" fmla="*/ 341195 w 576064"/>
                <a:gd name="connsiteY2" fmla="*/ 20889 h 2357770"/>
                <a:gd name="connsiteX3" fmla="*/ 576064 w 576064"/>
                <a:gd name="connsiteY3" fmla="*/ 2357770 h 2357770"/>
                <a:gd name="connsiteX4" fmla="*/ 0 w 576064"/>
                <a:gd name="connsiteY4" fmla="*/ 2357770 h 2357770"/>
                <a:gd name="connsiteX0" fmla="*/ 0 w 576064"/>
                <a:gd name="connsiteY0" fmla="*/ 2357770 h 2357770"/>
                <a:gd name="connsiteX1" fmla="*/ 180164 w 576064"/>
                <a:gd name="connsiteY1" fmla="*/ 0 h 2357770"/>
                <a:gd name="connsiteX2" fmla="*/ 341195 w 576064"/>
                <a:gd name="connsiteY2" fmla="*/ 20889 h 2357770"/>
                <a:gd name="connsiteX3" fmla="*/ 576064 w 576064"/>
                <a:gd name="connsiteY3" fmla="*/ 2357770 h 2357770"/>
                <a:gd name="connsiteX4" fmla="*/ 0 w 576064"/>
                <a:gd name="connsiteY4" fmla="*/ 2357770 h 2357770"/>
                <a:gd name="connsiteX0" fmla="*/ 0 w 522901"/>
                <a:gd name="connsiteY0" fmla="*/ 2357770 h 2357770"/>
                <a:gd name="connsiteX1" fmla="*/ 127001 w 522901"/>
                <a:gd name="connsiteY1" fmla="*/ 0 h 2357770"/>
                <a:gd name="connsiteX2" fmla="*/ 288032 w 522901"/>
                <a:gd name="connsiteY2" fmla="*/ 20889 h 2357770"/>
                <a:gd name="connsiteX3" fmla="*/ 522901 w 522901"/>
                <a:gd name="connsiteY3" fmla="*/ 2357770 h 2357770"/>
                <a:gd name="connsiteX4" fmla="*/ 0 w 522901"/>
                <a:gd name="connsiteY4" fmla="*/ 2357770 h 2357770"/>
                <a:gd name="connsiteX0" fmla="*/ 0 w 522901"/>
                <a:gd name="connsiteY0" fmla="*/ 2357770 h 2357770"/>
                <a:gd name="connsiteX1" fmla="*/ 127001 w 522901"/>
                <a:gd name="connsiteY1" fmla="*/ 0 h 2357770"/>
                <a:gd name="connsiteX2" fmla="*/ 288032 w 522901"/>
                <a:gd name="connsiteY2" fmla="*/ 20889 h 2357770"/>
                <a:gd name="connsiteX3" fmla="*/ 522901 w 522901"/>
                <a:gd name="connsiteY3" fmla="*/ 2357770 h 2357770"/>
                <a:gd name="connsiteX4" fmla="*/ 0 w 522901"/>
                <a:gd name="connsiteY4" fmla="*/ 2357770 h 2357770"/>
                <a:gd name="connsiteX0" fmla="*/ 0 w 522901"/>
                <a:gd name="connsiteY0" fmla="*/ 2357770 h 2357770"/>
                <a:gd name="connsiteX1" fmla="*/ 127001 w 522901"/>
                <a:gd name="connsiteY1" fmla="*/ 0 h 2357770"/>
                <a:gd name="connsiteX2" fmla="*/ 288032 w 522901"/>
                <a:gd name="connsiteY2" fmla="*/ 20889 h 2357770"/>
                <a:gd name="connsiteX3" fmla="*/ 522901 w 522901"/>
                <a:gd name="connsiteY3" fmla="*/ 2357770 h 2357770"/>
                <a:gd name="connsiteX4" fmla="*/ 0 w 522901"/>
                <a:gd name="connsiteY4" fmla="*/ 2357770 h 2357770"/>
                <a:gd name="connsiteX0" fmla="*/ 0 w 522901"/>
                <a:gd name="connsiteY0" fmla="*/ 2336881 h 2336881"/>
                <a:gd name="connsiteX1" fmla="*/ 73838 w 522901"/>
                <a:gd name="connsiteY1" fmla="*/ 11008 h 2336881"/>
                <a:gd name="connsiteX2" fmla="*/ 288032 w 522901"/>
                <a:gd name="connsiteY2" fmla="*/ 0 h 2336881"/>
                <a:gd name="connsiteX3" fmla="*/ 522901 w 522901"/>
                <a:gd name="connsiteY3" fmla="*/ 2336881 h 2336881"/>
                <a:gd name="connsiteX4" fmla="*/ 0 w 522901"/>
                <a:gd name="connsiteY4" fmla="*/ 2336881 h 2336881"/>
                <a:gd name="connsiteX0" fmla="*/ 0 w 522901"/>
                <a:gd name="connsiteY0" fmla="*/ 2336881 h 2336881"/>
                <a:gd name="connsiteX1" fmla="*/ 73838 w 522901"/>
                <a:gd name="connsiteY1" fmla="*/ 11008 h 2336881"/>
                <a:gd name="connsiteX2" fmla="*/ 288032 w 522901"/>
                <a:gd name="connsiteY2" fmla="*/ 0 h 2336881"/>
                <a:gd name="connsiteX3" fmla="*/ 522901 w 522901"/>
                <a:gd name="connsiteY3" fmla="*/ 2336881 h 2336881"/>
                <a:gd name="connsiteX4" fmla="*/ 0 w 522901"/>
                <a:gd name="connsiteY4" fmla="*/ 2336881 h 2336881"/>
                <a:gd name="connsiteX0" fmla="*/ 0 w 522901"/>
                <a:gd name="connsiteY0" fmla="*/ 2336881 h 2336881"/>
                <a:gd name="connsiteX1" fmla="*/ 73838 w 522901"/>
                <a:gd name="connsiteY1" fmla="*/ 11008 h 2336881"/>
                <a:gd name="connsiteX2" fmla="*/ 288032 w 522901"/>
                <a:gd name="connsiteY2" fmla="*/ 0 h 2336881"/>
                <a:gd name="connsiteX3" fmla="*/ 522901 w 522901"/>
                <a:gd name="connsiteY3" fmla="*/ 2336881 h 2336881"/>
                <a:gd name="connsiteX4" fmla="*/ 0 w 522901"/>
                <a:gd name="connsiteY4" fmla="*/ 2336881 h 2336881"/>
                <a:gd name="connsiteX0" fmla="*/ 0 w 522901"/>
                <a:gd name="connsiteY0" fmla="*/ 2336881 h 2336881"/>
                <a:gd name="connsiteX1" fmla="*/ 73838 w 522901"/>
                <a:gd name="connsiteY1" fmla="*/ 11008 h 2336881"/>
                <a:gd name="connsiteX2" fmla="*/ 288032 w 522901"/>
                <a:gd name="connsiteY2" fmla="*/ 0 h 2336881"/>
                <a:gd name="connsiteX3" fmla="*/ 522901 w 522901"/>
                <a:gd name="connsiteY3" fmla="*/ 2336881 h 2336881"/>
                <a:gd name="connsiteX4" fmla="*/ 0 w 522901"/>
                <a:gd name="connsiteY4" fmla="*/ 2336881 h 2336881"/>
                <a:gd name="connsiteX0" fmla="*/ 0 w 522901"/>
                <a:gd name="connsiteY0" fmla="*/ 2325873 h 2325873"/>
                <a:gd name="connsiteX1" fmla="*/ 73838 w 522901"/>
                <a:gd name="connsiteY1" fmla="*/ 0 h 2325873"/>
                <a:gd name="connsiteX2" fmla="*/ 298665 w 522901"/>
                <a:gd name="connsiteY2" fmla="*/ 467457 h 2325873"/>
                <a:gd name="connsiteX3" fmla="*/ 522901 w 522901"/>
                <a:gd name="connsiteY3" fmla="*/ 2325873 h 2325873"/>
                <a:gd name="connsiteX4" fmla="*/ 0 w 522901"/>
                <a:gd name="connsiteY4" fmla="*/ 2325873 h 2325873"/>
                <a:gd name="connsiteX0" fmla="*/ 0 w 522901"/>
                <a:gd name="connsiteY0" fmla="*/ 1879306 h 1879306"/>
                <a:gd name="connsiteX1" fmla="*/ 116368 w 522901"/>
                <a:gd name="connsiteY1" fmla="*/ 0 h 1879306"/>
                <a:gd name="connsiteX2" fmla="*/ 298665 w 522901"/>
                <a:gd name="connsiteY2" fmla="*/ 20890 h 1879306"/>
                <a:gd name="connsiteX3" fmla="*/ 522901 w 522901"/>
                <a:gd name="connsiteY3" fmla="*/ 1879306 h 1879306"/>
                <a:gd name="connsiteX4" fmla="*/ 0 w 522901"/>
                <a:gd name="connsiteY4" fmla="*/ 1879306 h 1879306"/>
                <a:gd name="connsiteX0" fmla="*/ 0 w 522901"/>
                <a:gd name="connsiteY0" fmla="*/ 1879306 h 1879306"/>
                <a:gd name="connsiteX1" fmla="*/ 116368 w 522901"/>
                <a:gd name="connsiteY1" fmla="*/ 0 h 1879306"/>
                <a:gd name="connsiteX2" fmla="*/ 298665 w 522901"/>
                <a:gd name="connsiteY2" fmla="*/ 20890 h 1879306"/>
                <a:gd name="connsiteX3" fmla="*/ 522901 w 522901"/>
                <a:gd name="connsiteY3" fmla="*/ 1879306 h 1879306"/>
                <a:gd name="connsiteX4" fmla="*/ 0 w 522901"/>
                <a:gd name="connsiteY4" fmla="*/ 1879306 h 1879306"/>
                <a:gd name="connsiteX0" fmla="*/ 0 w 522901"/>
                <a:gd name="connsiteY0" fmla="*/ 1879306 h 1879306"/>
                <a:gd name="connsiteX1" fmla="*/ 116368 w 522901"/>
                <a:gd name="connsiteY1" fmla="*/ 0 h 1879306"/>
                <a:gd name="connsiteX2" fmla="*/ 298665 w 522901"/>
                <a:gd name="connsiteY2" fmla="*/ 20890 h 1879306"/>
                <a:gd name="connsiteX3" fmla="*/ 522901 w 522901"/>
                <a:gd name="connsiteY3" fmla="*/ 1879306 h 1879306"/>
                <a:gd name="connsiteX4" fmla="*/ 0 w 522901"/>
                <a:gd name="connsiteY4" fmla="*/ 1879306 h 1879306"/>
                <a:gd name="connsiteX0" fmla="*/ 0 w 522901"/>
                <a:gd name="connsiteY0" fmla="*/ 1953734 h 1953734"/>
                <a:gd name="connsiteX1" fmla="*/ 169531 w 522901"/>
                <a:gd name="connsiteY1" fmla="*/ 0 h 1953734"/>
                <a:gd name="connsiteX2" fmla="*/ 298665 w 522901"/>
                <a:gd name="connsiteY2" fmla="*/ 95318 h 1953734"/>
                <a:gd name="connsiteX3" fmla="*/ 522901 w 522901"/>
                <a:gd name="connsiteY3" fmla="*/ 1953734 h 1953734"/>
                <a:gd name="connsiteX4" fmla="*/ 0 w 522901"/>
                <a:gd name="connsiteY4" fmla="*/ 1953734 h 1953734"/>
                <a:gd name="connsiteX0" fmla="*/ 0 w 522901"/>
                <a:gd name="connsiteY0" fmla="*/ 1974999 h 1974999"/>
                <a:gd name="connsiteX1" fmla="*/ 137634 w 522901"/>
                <a:gd name="connsiteY1" fmla="*/ 0 h 1974999"/>
                <a:gd name="connsiteX2" fmla="*/ 298665 w 522901"/>
                <a:gd name="connsiteY2" fmla="*/ 116583 h 1974999"/>
                <a:gd name="connsiteX3" fmla="*/ 522901 w 522901"/>
                <a:gd name="connsiteY3" fmla="*/ 1974999 h 1974999"/>
                <a:gd name="connsiteX4" fmla="*/ 0 w 522901"/>
                <a:gd name="connsiteY4" fmla="*/ 1974999 h 1974999"/>
                <a:gd name="connsiteX0" fmla="*/ 0 w 522901"/>
                <a:gd name="connsiteY0" fmla="*/ 1974999 h 1974999"/>
                <a:gd name="connsiteX1" fmla="*/ 137634 w 522901"/>
                <a:gd name="connsiteY1" fmla="*/ 0 h 1974999"/>
                <a:gd name="connsiteX2" fmla="*/ 277400 w 522901"/>
                <a:gd name="connsiteY2" fmla="*/ 148481 h 1974999"/>
                <a:gd name="connsiteX3" fmla="*/ 522901 w 522901"/>
                <a:gd name="connsiteY3" fmla="*/ 1974999 h 1974999"/>
                <a:gd name="connsiteX4" fmla="*/ 0 w 522901"/>
                <a:gd name="connsiteY4" fmla="*/ 1974999 h 1974999"/>
                <a:gd name="connsiteX0" fmla="*/ 0 w 522901"/>
                <a:gd name="connsiteY0" fmla="*/ 1985631 h 1985631"/>
                <a:gd name="connsiteX1" fmla="*/ 105736 w 522901"/>
                <a:gd name="connsiteY1" fmla="*/ 0 h 1985631"/>
                <a:gd name="connsiteX2" fmla="*/ 277400 w 522901"/>
                <a:gd name="connsiteY2" fmla="*/ 159113 h 1985631"/>
                <a:gd name="connsiteX3" fmla="*/ 522901 w 522901"/>
                <a:gd name="connsiteY3" fmla="*/ 1985631 h 1985631"/>
                <a:gd name="connsiteX4" fmla="*/ 0 w 522901"/>
                <a:gd name="connsiteY4" fmla="*/ 1985631 h 1985631"/>
                <a:gd name="connsiteX0" fmla="*/ 0 w 522901"/>
                <a:gd name="connsiteY0" fmla="*/ 1985631 h 1985631"/>
                <a:gd name="connsiteX1" fmla="*/ 105736 w 522901"/>
                <a:gd name="connsiteY1" fmla="*/ 0 h 1985631"/>
                <a:gd name="connsiteX2" fmla="*/ 319930 w 522901"/>
                <a:gd name="connsiteY2" fmla="*/ 159113 h 1985631"/>
                <a:gd name="connsiteX3" fmla="*/ 522901 w 522901"/>
                <a:gd name="connsiteY3" fmla="*/ 1985631 h 1985631"/>
                <a:gd name="connsiteX4" fmla="*/ 0 w 522901"/>
                <a:gd name="connsiteY4" fmla="*/ 1985631 h 198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901" h="1985631">
                  <a:moveTo>
                    <a:pt x="0" y="1985631"/>
                  </a:moveTo>
                  <a:cubicBezTo>
                    <a:pt x="84864" y="1607290"/>
                    <a:pt x="159094" y="1314006"/>
                    <a:pt x="105736" y="0"/>
                  </a:cubicBezTo>
                  <a:lnTo>
                    <a:pt x="319930" y="159113"/>
                  </a:lnTo>
                  <a:cubicBezTo>
                    <a:pt x="345057" y="1565394"/>
                    <a:pt x="433978" y="1610708"/>
                    <a:pt x="522901" y="1985631"/>
                  </a:cubicBezTo>
                  <a:lnTo>
                    <a:pt x="0" y="198563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1" name="Вертикальный свиток 10"/>
          <p:cNvSpPr/>
          <p:nvPr/>
        </p:nvSpPr>
        <p:spPr>
          <a:xfrm>
            <a:off x="9425" y="685125"/>
            <a:ext cx="2755464" cy="286720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9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9"/>
          <a:stretch/>
        </p:blipFill>
        <p:spPr>
          <a:xfrm>
            <a:off x="252973" y="3685468"/>
            <a:ext cx="2436960" cy="116881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87732" y="1078141"/>
            <a:ext cx="2014839" cy="22929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100" i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1100" i="1" dirty="0" smtClean="0">
                <a:solidFill>
                  <a:schemeClr val="accent1">
                    <a:lumMod val="75000"/>
                  </a:schemeClr>
                </a:solidFill>
              </a:rPr>
              <a:t>ТНПУ </a:t>
            </a:r>
            <a:r>
              <a:rPr lang="uk-UA" sz="1100" i="1" dirty="0">
                <a:solidFill>
                  <a:schemeClr val="accent1">
                    <a:lumMod val="75000"/>
                  </a:schemeClr>
                </a:solidFill>
              </a:rPr>
              <a:t>- ці чотири літери докорінно змінили моє </a:t>
            </a:r>
            <a:r>
              <a:rPr lang="uk-UA" sz="1100" i="1" dirty="0" smtClean="0">
                <a:solidFill>
                  <a:schemeClr val="accent1">
                    <a:lumMod val="75000"/>
                  </a:schemeClr>
                </a:solidFill>
              </a:rPr>
              <a:t>життя… </a:t>
            </a:r>
            <a:endParaRPr lang="en-US" sz="11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en-US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100" i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100" i="1" dirty="0" smtClean="0">
                <a:solidFill>
                  <a:schemeClr val="accent1">
                    <a:lumMod val="75000"/>
                  </a:schemeClr>
                </a:solidFill>
              </a:rPr>
              <a:t>ТНПУ 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університет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куди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хочеться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приходити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щодня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зустрічати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одногрупників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слухати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лекції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найкращих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викладачів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відкривати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нові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глибини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океану </a:t>
            </a:r>
            <a:r>
              <a:rPr lang="ru-RU" sz="1100" i="1" dirty="0" err="1" smtClean="0">
                <a:solidFill>
                  <a:schemeClr val="accent1">
                    <a:lumMod val="75000"/>
                  </a:schemeClr>
                </a:solidFill>
              </a:rPr>
              <a:t>знань</a:t>
            </a:r>
            <a:r>
              <a:rPr lang="ru-RU" sz="1100" i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en-US" sz="11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en-US" sz="1100" i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r>
              <a:rPr lang="ru-RU" sz="1100" i="1" dirty="0" smtClean="0">
                <a:solidFill>
                  <a:schemeClr val="accent1">
                    <a:lumMod val="75000"/>
                  </a:schemeClr>
                </a:solidFill>
              </a:rPr>
              <a:t>ТНПУ 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університет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можливостей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1100" i="1" dirty="0" err="1">
                <a:solidFill>
                  <a:schemeClr val="accent1">
                    <a:lumMod val="75000"/>
                  </a:schemeClr>
                </a:solidFill>
              </a:rPr>
              <a:t>знань</a:t>
            </a:r>
            <a:r>
              <a:rPr lang="ru-RU" sz="1100" i="1" dirty="0">
                <a:solidFill>
                  <a:schemeClr val="accent1">
                    <a:lumMod val="75000"/>
                  </a:schemeClr>
                </a:solidFill>
              </a:rPr>
              <a:t>. </a:t>
            </a:r>
            <a:endParaRPr lang="ko-KR" altLang="en-US" sz="1100" i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Oval 14"/>
          <p:cNvSpPr/>
          <p:nvPr/>
        </p:nvSpPr>
        <p:spPr>
          <a:xfrm>
            <a:off x="2554750" y="2899974"/>
            <a:ext cx="1250942" cy="1224411"/>
          </a:xfrm>
          <a:prstGeom prst="ellipse">
            <a:avLst/>
          </a:prstGeom>
          <a:solidFill>
            <a:schemeClr val="bg2">
              <a:lumMod val="9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61348" y="-21394"/>
            <a:ext cx="9144000" cy="768085"/>
          </a:xfrm>
        </p:spPr>
        <p:txBody>
          <a:bodyPr/>
          <a:lstStyle/>
          <a:p>
            <a:r>
              <a:rPr lang="uk-UA" dirty="0" smtClean="0">
                <a:solidFill>
                  <a:schemeClr val="tx2"/>
                </a:solidFill>
              </a:rPr>
              <a:t>МІСІЯ УНІВЕРСИТЕТУ</a:t>
            </a:r>
            <a:endParaRPr lang="uk-UA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38" y="1242"/>
            <a:ext cx="516699" cy="6858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331075" y="1691621"/>
            <a:ext cx="915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5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Якісні знання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54" name="Oval 41"/>
          <p:cNvSpPr/>
          <p:nvPr/>
        </p:nvSpPr>
        <p:spPr>
          <a:xfrm>
            <a:off x="2631114" y="2908122"/>
            <a:ext cx="1178881" cy="10831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818298" y="3221678"/>
            <a:ext cx="2608540" cy="3265509"/>
            <a:chOff x="5524540" y="635070"/>
            <a:chExt cx="2608540" cy="3265509"/>
          </a:xfrm>
        </p:grpSpPr>
        <p:sp>
          <p:nvSpPr>
            <p:cNvPr id="4" name="Вертикальный свиток 3"/>
            <p:cNvSpPr/>
            <p:nvPr/>
          </p:nvSpPr>
          <p:spPr>
            <a:xfrm>
              <a:off x="5524540" y="635070"/>
              <a:ext cx="2608540" cy="3265509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9" name="Text Placeholder 17"/>
            <p:cNvSpPr txBox="1">
              <a:spLocks/>
            </p:cNvSpPr>
            <p:nvPr/>
          </p:nvSpPr>
          <p:spPr>
            <a:xfrm>
              <a:off x="6244803" y="672411"/>
              <a:ext cx="1688245" cy="22411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uk-UA" sz="1400" b="1" dirty="0" smtClean="0">
                  <a:solidFill>
                    <a:schemeClr val="bg2">
                      <a:lumMod val="50000"/>
                    </a:schemeClr>
                  </a:solidFill>
                </a:rPr>
                <a:t>Ірина Павко</a:t>
              </a:r>
              <a:endParaRPr lang="uk-UA" sz="1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969271" y="997461"/>
              <a:ext cx="1759769" cy="28007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i="1" dirty="0" err="1" smtClean="0">
                  <a:solidFill>
                    <a:schemeClr val="accent1">
                      <a:lumMod val="75000"/>
                    </a:schemeClr>
                  </a:solidFill>
                </a:rPr>
                <a:t>Любов</a:t>
              </a:r>
              <a:r>
                <a:rPr lang="ru-RU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до слова,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любов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до факультету,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любов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до тебе,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рідний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ТНПУ</a:t>
              </a:r>
              <a:r>
                <a:rPr lang="ru-RU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…</a:t>
              </a:r>
              <a:endParaRPr lang="en-US" sz="1100" i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…</a:t>
              </a:r>
              <a:r>
                <a:rPr lang="ru-RU" sz="1100" i="1" dirty="0" err="1" smtClean="0">
                  <a:solidFill>
                    <a:schemeClr val="accent1">
                      <a:lumMod val="75000"/>
                    </a:schemeClr>
                  </a:solidFill>
                </a:rPr>
                <a:t>Запам’ятай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, студенте,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ти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сам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будуєш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собі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рамки</a:t>
              </a:r>
              <a:r>
                <a:rPr lang="ru-RU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...</a:t>
              </a:r>
              <a:r>
                <a:rPr lang="en-US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Ти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обираєш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як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тобі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розвиватися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і в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що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вникати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.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Що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важливе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, а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що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не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гідне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твоєї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уваги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.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Ти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вибираєш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, як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думати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про людей,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чи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можливо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, не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варто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про них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думати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...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Кожен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день –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це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вибір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. І </a:t>
              </a:r>
              <a:r>
                <a:rPr lang="ru-RU" sz="1100" i="1" dirty="0" err="1">
                  <a:solidFill>
                    <a:schemeClr val="accent1">
                      <a:lumMod val="75000"/>
                    </a:schemeClr>
                  </a:solidFill>
                </a:rPr>
                <a:t>він</a:t>
              </a:r>
              <a:r>
                <a:rPr lang="ru-RU" sz="1100" i="1" dirty="0">
                  <a:solidFill>
                    <a:schemeClr val="accent1">
                      <a:lumMod val="75000"/>
                    </a:schemeClr>
                  </a:solidFill>
                </a:rPr>
                <a:t> за тобою...</a:t>
              </a:r>
              <a:endParaRPr lang="ko-KR" altLang="en-US" sz="1100" i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6" name="Горизонтальный свиток 5"/>
          <p:cNvSpPr/>
          <p:nvPr/>
        </p:nvSpPr>
        <p:spPr>
          <a:xfrm>
            <a:off x="242532" y="4666292"/>
            <a:ext cx="5171726" cy="215918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Text Placeholder 17"/>
          <p:cNvSpPr txBox="1">
            <a:spLocks/>
          </p:cNvSpPr>
          <p:nvPr/>
        </p:nvSpPr>
        <p:spPr>
          <a:xfrm>
            <a:off x="534084" y="4999230"/>
            <a:ext cx="4699998" cy="2886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uk-UA" sz="1400" b="1" dirty="0">
                <a:solidFill>
                  <a:schemeClr val="tx2">
                    <a:lumMod val="75000"/>
                  </a:schemeClr>
                </a:solidFill>
              </a:rPr>
              <a:t>Тетяна </a:t>
            </a:r>
            <a:r>
              <a:rPr lang="uk-UA" sz="1400" b="1" dirty="0" err="1">
                <a:solidFill>
                  <a:schemeClr val="tx2">
                    <a:lumMod val="75000"/>
                  </a:schemeClr>
                </a:solidFill>
              </a:rPr>
              <a:t>Базилевська</a:t>
            </a:r>
            <a:endParaRPr lang="uk-UA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4491" y="5349944"/>
            <a:ext cx="471918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1200" i="1" dirty="0" err="1" smtClean="0">
                <a:solidFill>
                  <a:schemeClr val="accent1">
                    <a:lumMod val="75000"/>
                  </a:schemeClr>
                </a:solidFill>
              </a:rPr>
              <a:t>Мені</a:t>
            </a:r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подобається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мій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університет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тим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що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там з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легкістю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можна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розвивати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свої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</a:rPr>
              <a:t>таланти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1200" i="1" dirty="0" err="1" smtClean="0">
                <a:solidFill>
                  <a:schemeClr val="accent1">
                    <a:lumMod val="75000"/>
                  </a:schemeClr>
                </a:solidFill>
              </a:rPr>
              <a:t>здібності</a:t>
            </a:r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1200" i="1" dirty="0" smtClean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uk-UA" sz="1200" i="1" dirty="0">
                <a:solidFill>
                  <a:schemeClr val="accent1">
                    <a:lumMod val="75000"/>
                  </a:schemeClr>
                </a:solidFill>
              </a:rPr>
              <a:t>рік навчання я переконалася, що ТНПУ – університет високого рівня, де готують висококваліфікованих спеціалістів, свідомих громадян своєї держави, і я рада тому, що тут </a:t>
            </a:r>
            <a:r>
              <a:rPr lang="uk-UA" sz="1200" i="1" dirty="0" smtClean="0">
                <a:solidFill>
                  <a:schemeClr val="accent1">
                    <a:lumMod val="75000"/>
                  </a:schemeClr>
                </a:solidFill>
              </a:rPr>
              <a:t>навчаюся…</a:t>
            </a:r>
            <a:endParaRPr lang="ko-KR" altLang="en-US" sz="1200" i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Ð¡ÑÑÐ´ÐµÐ½ÑÐ¸ Ð¢ÐÐÐ£ ÑÐ¼.Ð.ÐÐ½Ð°ÑÑ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00" y="1836160"/>
            <a:ext cx="1629870" cy="10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90" y="563824"/>
            <a:ext cx="1623880" cy="1127798"/>
          </a:xfrm>
          <a:prstGeom prst="rect">
            <a:avLst/>
          </a:prstGeom>
        </p:spPr>
      </p:pic>
      <p:sp>
        <p:nvSpPr>
          <p:cNvPr id="41" name="Oval 9"/>
          <p:cNvSpPr/>
          <p:nvPr/>
        </p:nvSpPr>
        <p:spPr>
          <a:xfrm>
            <a:off x="3216477" y="1058378"/>
            <a:ext cx="2027199" cy="198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209442" y="1308590"/>
            <a:ext cx="1946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4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Формування всебічно-розвинутої особистості з погляду актуальної у змінному світі системи цінностей</a:t>
            </a:r>
            <a:endParaRPr lang="ko-KR" altLang="en-US" sz="1400" b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61214" y="3180696"/>
            <a:ext cx="1045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400" b="1" dirty="0" err="1" smtClean="0">
                <a:solidFill>
                  <a:schemeClr val="bg1"/>
                </a:solidFill>
                <a:cs typeface="Arial" pitchFamily="34" charset="0"/>
              </a:rPr>
              <a:t>Студентоцентризм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4" name="Text Placeholder 17"/>
          <p:cNvSpPr txBox="1">
            <a:spLocks/>
          </p:cNvSpPr>
          <p:nvPr/>
        </p:nvSpPr>
        <p:spPr>
          <a:xfrm>
            <a:off x="888655" y="739077"/>
            <a:ext cx="1666095" cy="2334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uk-UA" sz="1400" b="1" dirty="0">
                <a:solidFill>
                  <a:schemeClr val="bg2">
                    <a:lumMod val="50000"/>
                  </a:schemeClr>
                </a:solidFill>
              </a:rPr>
              <a:t>Юлія </a:t>
            </a:r>
            <a:r>
              <a:rPr lang="uk-UA" sz="1400" b="1" dirty="0" err="1">
                <a:solidFill>
                  <a:schemeClr val="bg2">
                    <a:lumMod val="50000"/>
                  </a:schemeClr>
                </a:solidFill>
              </a:rPr>
              <a:t>Гаргай</a:t>
            </a:r>
            <a:r>
              <a:rPr lang="uk-UA" sz="1400" b="1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30" name="Oval 10"/>
          <p:cNvSpPr/>
          <p:nvPr/>
        </p:nvSpPr>
        <p:spPr>
          <a:xfrm>
            <a:off x="5050471" y="1723200"/>
            <a:ext cx="1325688" cy="1298766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Oval 13"/>
          <p:cNvSpPr/>
          <p:nvPr/>
        </p:nvSpPr>
        <p:spPr>
          <a:xfrm>
            <a:off x="5171785" y="1793233"/>
            <a:ext cx="1144606" cy="11213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56261" y="2076914"/>
            <a:ext cx="915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ko-KR" sz="150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Якісні знання</a:t>
            </a:r>
            <a:endParaRPr lang="ko-KR" altLang="en-US" sz="150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Oval 11"/>
          <p:cNvSpPr/>
          <p:nvPr/>
        </p:nvSpPr>
        <p:spPr>
          <a:xfrm>
            <a:off x="4452995" y="2839138"/>
            <a:ext cx="1724837" cy="15545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547850" y="2964755"/>
            <a:ext cx="1608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ko-KR" sz="1400" b="1" dirty="0" smtClean="0">
                <a:solidFill>
                  <a:schemeClr val="accent3"/>
                </a:solidFill>
                <a:cs typeface="Arial" pitchFamily="34" charset="0"/>
              </a:rPr>
              <a:t>Відповідність міжнародним стандартам освітніх та дослідницьких програм  </a:t>
            </a:r>
            <a:endParaRPr lang="ko-KR" altLang="en-US" sz="1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3" name="Текст 1"/>
          <p:cNvSpPr>
            <a:spLocks noGrp="1"/>
          </p:cNvSpPr>
          <p:nvPr>
            <p:ph type="body" sz="quarter" idx="10"/>
          </p:nvPr>
        </p:nvSpPr>
        <p:spPr>
          <a:xfrm>
            <a:off x="1530981" y="407482"/>
            <a:ext cx="6021138" cy="768085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solidFill>
                  <a:srgbClr val="FBBA00"/>
                </a:solidFill>
              </a:rPr>
              <a:t>очима студентів</a:t>
            </a:r>
            <a:endParaRPr lang="uk-UA" sz="3200" i="1" dirty="0">
              <a:solidFill>
                <a:srgbClr val="FBB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04048" y="211851"/>
            <a:ext cx="5446014" cy="115519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5 Reasons </a:t>
            </a:r>
            <a:br>
              <a:rPr lang="en-GB" sz="2800" b="1" dirty="0">
                <a:solidFill>
                  <a:srgbClr val="0000FF"/>
                </a:solidFill>
                <a:latin typeface="Bookman Old Style" panose="02050604050505020204" pitchFamily="18" charset="0"/>
              </a:rPr>
            </a:br>
            <a:r>
              <a:rPr lang="en-GB" sz="2800" b="1" dirty="0">
                <a:solidFill>
                  <a:srgbClr val="0000FF"/>
                </a:solidFill>
                <a:latin typeface="Bookman Old Style" panose="02050604050505020204" pitchFamily="18" charset="0"/>
              </a:rPr>
              <a:t>to study at TNPU</a:t>
            </a:r>
            <a:endParaRPr lang="en-US" sz="2800" b="1" dirty="0">
              <a:solidFill>
                <a:srgbClr val="00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mage result for enroll university study wh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743200"/>
            <a:ext cx="3390900" cy="209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Point Star 9"/>
          <p:cNvSpPr/>
          <p:nvPr/>
        </p:nvSpPr>
        <p:spPr>
          <a:xfrm>
            <a:off x="3251472" y="1045988"/>
            <a:ext cx="2641056" cy="1905000"/>
          </a:xfrm>
          <a:prstGeom prst="star5">
            <a:avLst>
              <a:gd name="adj" fmla="val 32991"/>
              <a:gd name="hf" fmla="val 105146"/>
              <a:gd name="vf" fmla="val 11055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00FF"/>
                </a:solidFill>
                <a:latin typeface="Book Antiqua" panose="02040602050305030304" pitchFamily="18" charset="0"/>
              </a:rPr>
              <a:t>Глибокі знання</a:t>
            </a:r>
          </a:p>
          <a:p>
            <a:pPr algn="ctr"/>
            <a:r>
              <a:rPr lang="en-GB" dirty="0">
                <a:solidFill>
                  <a:srgbClr val="0000FF"/>
                </a:solidFill>
                <a:latin typeface="Book Antiqua" panose="02040602050305030304" pitchFamily="18" charset="0"/>
              </a:rPr>
              <a:t>Deep and grounded knowledge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316598" y="1850206"/>
            <a:ext cx="2270379" cy="2112193"/>
          </a:xfrm>
          <a:prstGeom prst="star5">
            <a:avLst>
              <a:gd name="adj" fmla="val 32991"/>
              <a:gd name="hf" fmla="val 105146"/>
              <a:gd name="vf" fmla="val 11055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00FF"/>
                </a:solidFill>
                <a:latin typeface="Book Antiqua" panose="02040602050305030304" pitchFamily="18" charset="0"/>
              </a:rPr>
              <a:t>Доступна ціна</a:t>
            </a:r>
          </a:p>
          <a:p>
            <a:pPr algn="ctr"/>
            <a:r>
              <a:rPr lang="en-GB" dirty="0">
                <a:solidFill>
                  <a:srgbClr val="0000FF"/>
                </a:solidFill>
                <a:latin typeface="Book Antiqua" panose="02040602050305030304" pitchFamily="18" charset="0"/>
              </a:rPr>
              <a:t>Reasonable price 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499872" y="4097719"/>
            <a:ext cx="3390900" cy="2331720"/>
          </a:xfrm>
          <a:prstGeom prst="star5">
            <a:avLst>
              <a:gd name="adj" fmla="val 32991"/>
              <a:gd name="hf" fmla="val 105146"/>
              <a:gd name="vf" fmla="val 11055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00FF"/>
                </a:solidFill>
                <a:latin typeface="Book Antiqua" panose="02040602050305030304" pitchFamily="18" charset="0"/>
              </a:rPr>
              <a:t>Відмінні умови навчання та проживання</a:t>
            </a:r>
          </a:p>
          <a:p>
            <a:pPr algn="ctr"/>
            <a:r>
              <a:rPr lang="en-GB" dirty="0">
                <a:solidFill>
                  <a:srgbClr val="0000FF"/>
                </a:solidFill>
                <a:latin typeface="Book Antiqua" panose="02040602050305030304" pitchFamily="18" charset="0"/>
              </a:rPr>
              <a:t>Excellent educational building and halls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443937" y="1804257"/>
            <a:ext cx="2724150" cy="1905000"/>
          </a:xfrm>
          <a:prstGeom prst="star5">
            <a:avLst>
              <a:gd name="adj" fmla="val 32991"/>
              <a:gd name="hf" fmla="val 105146"/>
              <a:gd name="vf" fmla="val 11055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00FF"/>
                </a:solidFill>
                <a:latin typeface="Book Antiqua" panose="02040602050305030304" pitchFamily="18" charset="0"/>
              </a:rPr>
              <a:t>Активне соціальне життя</a:t>
            </a:r>
          </a:p>
          <a:p>
            <a:pPr algn="ctr"/>
            <a:r>
              <a:rPr lang="en-GB" dirty="0">
                <a:solidFill>
                  <a:srgbClr val="0000FF"/>
                </a:solidFill>
                <a:latin typeface="Book Antiqua" panose="02040602050305030304" pitchFamily="18" charset="0"/>
              </a:rPr>
              <a:t>Social and cultural experience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753100" y="4097719"/>
            <a:ext cx="2891028" cy="2331720"/>
          </a:xfrm>
          <a:prstGeom prst="star5">
            <a:avLst>
              <a:gd name="adj" fmla="val 32991"/>
              <a:gd name="hf" fmla="val 105146"/>
              <a:gd name="vf" fmla="val 11055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00FF"/>
                </a:solidFill>
                <a:latin typeface="Book Antiqua" panose="02040602050305030304" pitchFamily="18" charset="0"/>
              </a:rPr>
              <a:t>Додаткові можливості навчання та дозвілля</a:t>
            </a:r>
            <a:endParaRPr lang="en-GB" b="1" dirty="0">
              <a:solidFill>
                <a:srgbClr val="0000FF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GB" dirty="0">
                <a:solidFill>
                  <a:srgbClr val="0000FF"/>
                </a:solidFill>
                <a:latin typeface="Book Antiqua" panose="02040602050305030304" pitchFamily="18" charset="0"/>
              </a:rPr>
              <a:t>Excellent after-class programs</a:t>
            </a:r>
            <a:endParaRPr lang="en-US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6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173460" y="-78228"/>
            <a:ext cx="9144000" cy="768085"/>
          </a:xfrm>
        </p:spPr>
        <p:txBody>
          <a:bodyPr/>
          <a:lstStyle/>
          <a:p>
            <a:r>
              <a:rPr lang="uk-UA" b="1" dirty="0" smtClean="0">
                <a:solidFill>
                  <a:schemeClr val="tx2"/>
                </a:solidFill>
              </a:rPr>
              <a:t>Управління університетом</a:t>
            </a:r>
            <a:endParaRPr lang="uk-UA" b="1" dirty="0">
              <a:solidFill>
                <a:schemeClr val="tx2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8" y="21467"/>
            <a:ext cx="516699" cy="6858000"/>
          </a:xfrm>
          <a:prstGeom prst="rect">
            <a:avLst/>
          </a:prstGeom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397789" cy="592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2" descr="C:\Users\HP\Desktop\Рисунок1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21" y="1187455"/>
            <a:ext cx="3446636" cy="4789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0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0D60C28-B0D3-406C-8BB9-95A57029D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31840" y="480555"/>
            <a:ext cx="5715000" cy="937235"/>
          </a:xfrm>
        </p:spPr>
        <p:txBody>
          <a:bodyPr>
            <a:normAutofit/>
          </a:bodyPr>
          <a:lstStyle/>
          <a:p>
            <a:pPr indent="120650" algn="ctr">
              <a:tabLst>
                <a:tab pos="457200" algn="l"/>
              </a:tabLst>
              <a:defRPr/>
            </a:pPr>
            <a:r>
              <a:rPr lang="uk-UA" sz="30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Науково-педагогічні кадри</a:t>
            </a:r>
            <a:endParaRPr lang="en-US" sz="3000" b="1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31" name="Content Placeholder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5103813" y="2523648"/>
          <a:ext cx="3529212" cy="357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 Placeholder 2"/>
          <p:cNvSpPr txBox="1">
            <a:spLocks/>
          </p:cNvSpPr>
          <p:nvPr/>
        </p:nvSpPr>
        <p:spPr bwMode="auto">
          <a:xfrm>
            <a:off x="425168" y="1538961"/>
            <a:ext cx="4146832" cy="65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1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863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300" b="1" dirty="0">
                <a:solidFill>
                  <a:srgbClr val="0000FF"/>
                </a:solidFill>
                <a:latin typeface="Book Antiqua" panose="02040602050305030304" pitchFamily="18" charset="0"/>
              </a:rPr>
              <a:t>Rate of defended academic staff (</a:t>
            </a:r>
            <a:r>
              <a:rPr lang="en-GB" sz="2300" b="1" dirty="0" err="1">
                <a:solidFill>
                  <a:srgbClr val="0000FF"/>
                </a:solidFill>
                <a:latin typeface="Book Antiqua" panose="02040602050305030304" pitchFamily="18" charset="0"/>
              </a:rPr>
              <a:t>PhD+Dr.Sci</a:t>
            </a:r>
            <a:r>
              <a:rPr lang="en-GB" sz="2300" b="1" dirty="0">
                <a:solidFill>
                  <a:srgbClr val="0000FF"/>
                </a:solidFill>
                <a:latin typeface="Book Antiqua" panose="02040602050305030304" pitchFamily="18" charset="0"/>
              </a:rPr>
              <a:t>)</a:t>
            </a:r>
            <a:endParaRPr lang="en-US" sz="2300" b="1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29" name="Text Placeholder 4"/>
          <p:cNvSpPr txBox="1">
            <a:spLocks/>
          </p:cNvSpPr>
          <p:nvPr/>
        </p:nvSpPr>
        <p:spPr>
          <a:xfrm>
            <a:off x="4704357" y="1541216"/>
            <a:ext cx="3736975" cy="654843"/>
          </a:xfrm>
          <a:prstGeom prst="rect">
            <a:avLst/>
          </a:prstGeom>
        </p:spPr>
        <p:txBody>
          <a:bodyPr/>
          <a:lstStyle>
            <a:lvl1pPr marL="2714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1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863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7BC2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79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TNPU’s academic staff</a:t>
            </a:r>
            <a:r>
              <a:rPr lang="uk-UA" sz="2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</a:t>
            </a:r>
            <a:r>
              <a:rPr lang="en-GB" sz="2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uk-UA" sz="2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uk-UA" sz="25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.)</a:t>
            </a:r>
            <a:endParaRPr lang="en-US" sz="25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3168C6E4-AE32-458F-AA88-3C4E3CD91353}"/>
              </a:ext>
            </a:extLst>
          </p:cNvPr>
          <p:cNvGraphicFramePr/>
          <p:nvPr>
            <p:extLst/>
          </p:nvPr>
        </p:nvGraphicFramePr>
        <p:xfrm>
          <a:off x="4896048" y="2438400"/>
          <a:ext cx="3736975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4">
            <a:extLst>
              <a:ext uri="{FF2B5EF4-FFF2-40B4-BE49-F238E27FC236}">
                <a16:creationId xmlns:a16="http://schemas.microsoft.com/office/drawing/2014/main" id="{4246E9D4-86F3-46BB-A541-4FB1CAAF4B78}"/>
              </a:ext>
            </a:extLst>
          </p:cNvPr>
          <p:cNvGraphicFramePr/>
          <p:nvPr>
            <p:extLst/>
          </p:nvPr>
        </p:nvGraphicFramePr>
        <p:xfrm>
          <a:off x="609600" y="2236348"/>
          <a:ext cx="3962400" cy="3631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4975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146" y="-188074"/>
            <a:ext cx="9144000" cy="768085"/>
          </a:xfrm>
        </p:spPr>
        <p:txBody>
          <a:bodyPr>
            <a:normAutofit/>
          </a:bodyPr>
          <a:lstStyle/>
          <a:p>
            <a:r>
              <a:rPr lang="uk-UA" altLang="ko-KR" sz="2800" dirty="0" smtClean="0">
                <a:solidFill>
                  <a:schemeClr val="tx2">
                    <a:lumMod val="75000"/>
                  </a:schemeClr>
                </a:solidFill>
              </a:rPr>
              <a:t>Спеціальності, які можна опанувати в ТНПУ</a:t>
            </a:r>
            <a:endParaRPr lang="ko-KR" alt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6164093" y="2499495"/>
            <a:ext cx="321971" cy="31518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6"/>
          <p:cNvSpPr/>
          <p:nvPr/>
        </p:nvSpPr>
        <p:spPr>
          <a:xfrm rot="2700000">
            <a:off x="6201308" y="3293055"/>
            <a:ext cx="255092" cy="43732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Parallelogram 15"/>
          <p:cNvSpPr/>
          <p:nvPr/>
        </p:nvSpPr>
        <p:spPr>
          <a:xfrm rot="16200000">
            <a:off x="5635857" y="1609528"/>
            <a:ext cx="370200" cy="383193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Round Same Side Corner Rectangle 6"/>
          <p:cNvSpPr>
            <a:spLocks noChangeAspect="1"/>
          </p:cNvSpPr>
          <p:nvPr/>
        </p:nvSpPr>
        <p:spPr>
          <a:xfrm rot="2700000">
            <a:off x="5772698" y="4130725"/>
            <a:ext cx="114210" cy="457883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Rectangle 9"/>
          <p:cNvSpPr/>
          <p:nvPr/>
        </p:nvSpPr>
        <p:spPr>
          <a:xfrm flipH="1">
            <a:off x="2535366" y="2509817"/>
            <a:ext cx="321971" cy="31518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6"/>
          <p:cNvSpPr/>
          <p:nvPr/>
        </p:nvSpPr>
        <p:spPr>
          <a:xfrm rot="18900000" flipH="1">
            <a:off x="2616846" y="3285889"/>
            <a:ext cx="243929" cy="45733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Parallelogram 15"/>
          <p:cNvSpPr/>
          <p:nvPr/>
        </p:nvSpPr>
        <p:spPr>
          <a:xfrm rot="5400000" flipH="1">
            <a:off x="3050798" y="1609528"/>
            <a:ext cx="370200" cy="383193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Round Same Side Corner Rectangle 6"/>
          <p:cNvSpPr>
            <a:spLocks noChangeAspect="1"/>
          </p:cNvSpPr>
          <p:nvPr/>
        </p:nvSpPr>
        <p:spPr>
          <a:xfrm rot="18900000" flipH="1">
            <a:off x="3187639" y="4140866"/>
            <a:ext cx="114210" cy="45788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23528" y="1141045"/>
            <a:ext cx="2533809" cy="1088252"/>
            <a:chOff x="803640" y="3362835"/>
            <a:chExt cx="2059657" cy="1042842"/>
          </a:xfrm>
        </p:grpSpPr>
        <p:sp>
          <p:nvSpPr>
            <p:cNvPr id="26" name="TextBox 25"/>
            <p:cNvSpPr txBox="1"/>
            <p:nvPr/>
          </p:nvSpPr>
          <p:spPr>
            <a:xfrm>
              <a:off x="803640" y="3579862"/>
              <a:ext cx="2059657" cy="825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014.05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СО(Біологія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та здоров'я людини)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014.05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(Біологія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014.06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(Хімія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014.15 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(Природничі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науки)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202 Захист і карантин рослин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ko-KR" sz="1200" b="1" dirty="0" smtClean="0"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rPr>
                <a:t>Хіміко-біологічний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3528" y="2218838"/>
            <a:ext cx="2045107" cy="1088252"/>
            <a:chOff x="803640" y="3362835"/>
            <a:chExt cx="2059657" cy="1042841"/>
          </a:xfrm>
        </p:grpSpPr>
        <p:sp>
          <p:nvSpPr>
            <p:cNvPr id="29" name="TextBox 28"/>
            <p:cNvSpPr txBox="1"/>
            <p:nvPr/>
          </p:nvSpPr>
          <p:spPr>
            <a:xfrm>
              <a:off x="803640" y="3579862"/>
              <a:ext cx="2059657" cy="825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014.04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(Математика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014.08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(Фізика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014.09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(Інформатика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122 Комп’ютерні науки</a:t>
              </a:r>
            </a:p>
            <a:p>
              <a:pPr algn="r"/>
              <a:endParaRPr lang="ko-KR" altLang="en-US" sz="1000" dirty="0">
                <a:solidFill>
                  <a:schemeClr val="bg2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3640" y="3362835"/>
              <a:ext cx="2059657" cy="250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100" b="1" dirty="0" smtClean="0">
                  <a:solidFill>
                    <a:schemeClr val="tx2">
                      <a:lumMod val="75000"/>
                    </a:schemeClr>
                  </a:solidFill>
                </a:rPr>
                <a:t>Фізико-математичний</a:t>
              </a:r>
              <a:endParaRPr lang="ko-KR" altLang="en-US" sz="11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6537" y="3142709"/>
            <a:ext cx="1922653" cy="934363"/>
            <a:chOff x="803640" y="3362835"/>
            <a:chExt cx="2059657" cy="895374"/>
          </a:xfrm>
        </p:grpSpPr>
        <p:sp>
          <p:nvSpPr>
            <p:cNvPr id="32" name="TextBox 31"/>
            <p:cNvSpPr txBox="1"/>
            <p:nvPr/>
          </p:nvSpPr>
          <p:spPr>
            <a:xfrm>
              <a:off x="803640" y="3579861"/>
              <a:ext cx="2059657" cy="67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014.07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(Географія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101 Екологія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103 Науки про Землю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106 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Географія; 242 Туризм</a:t>
              </a:r>
              <a:endParaRPr lang="uk-UA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Географічний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3528" y="4068940"/>
            <a:ext cx="3326843" cy="1088252"/>
            <a:chOff x="803640" y="3362835"/>
            <a:chExt cx="2059657" cy="1042842"/>
          </a:xfrm>
        </p:grpSpPr>
        <p:sp>
          <p:nvSpPr>
            <p:cNvPr id="35" name="TextBox 34"/>
            <p:cNvSpPr txBox="1"/>
            <p:nvPr/>
          </p:nvSpPr>
          <p:spPr>
            <a:xfrm>
              <a:off x="803640" y="3579862"/>
              <a:ext cx="2059657" cy="825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014.10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(Трудове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навчання та технології)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015.10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ПО (Комп’ютерні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технології)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015.16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ПО (Сфера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обслуговування)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015.20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ПО (Транспорт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241 </a:t>
              </a:r>
              <a:r>
                <a:rPr lang="uk-UA" sz="1000" dirty="0" err="1">
                  <a:solidFill>
                    <a:schemeClr val="tx2">
                      <a:lumMod val="75000"/>
                    </a:schemeClr>
                  </a:solidFill>
                </a:rPr>
                <a:t>Готельно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-ресторанна справа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         Інженерно-педагогічний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235748" y="1052736"/>
            <a:ext cx="2740652" cy="934363"/>
            <a:chOff x="803640" y="3362835"/>
            <a:chExt cx="2059657" cy="895375"/>
          </a:xfrm>
        </p:grpSpPr>
        <p:sp>
          <p:nvSpPr>
            <p:cNvPr id="38" name="TextBox 37"/>
            <p:cNvSpPr txBox="1"/>
            <p:nvPr/>
          </p:nvSpPr>
          <p:spPr>
            <a:xfrm>
              <a:off x="803640" y="3579862"/>
              <a:ext cx="2059657" cy="67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014.03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(Історія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032 Історія та археологія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033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Філософія (Аналітика </a:t>
              </a:r>
              <a:r>
                <a:rPr lang="uk-UA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сусп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. процесів)</a:t>
              </a:r>
            </a:p>
            <a:p>
              <a:pPr fontAlgn="base"/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031 Релігієзнавство </a:t>
              </a:r>
              <a:endParaRPr lang="uk-UA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Історичний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89693" y="1888956"/>
            <a:ext cx="2491326" cy="1396028"/>
            <a:chOff x="803640" y="3362835"/>
            <a:chExt cx="2059657" cy="1337777"/>
          </a:xfrm>
        </p:grpSpPr>
        <p:sp>
          <p:nvSpPr>
            <p:cNvPr id="41" name="TextBox 40"/>
            <p:cNvSpPr txBox="1"/>
            <p:nvPr/>
          </p:nvSpPr>
          <p:spPr>
            <a:xfrm>
              <a:off x="803640" y="3579862"/>
              <a:ext cx="2059657" cy="112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014.02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(Мова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і література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uk-UA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англ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.)</a:t>
              </a:r>
              <a:endParaRPr lang="uk-UA" sz="1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014.02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(Мова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і література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нім.)</a:t>
              </a:r>
              <a:endParaRPr lang="uk-UA" sz="1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014.03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(Мова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і література </a:t>
              </a:r>
              <a:r>
                <a:rPr lang="uk-UA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фран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.)</a:t>
              </a:r>
              <a:endParaRPr lang="uk-UA" sz="1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035 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Філологія (041, 043, 055 – </a:t>
              </a:r>
              <a:r>
                <a:rPr lang="uk-UA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англ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., нім., </a:t>
              </a:r>
              <a:r>
                <a:rPr lang="uk-UA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фран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.)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035 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Переклад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(041, 043, 055 – </a:t>
              </a:r>
              <a:r>
                <a:rPr lang="uk-UA" sz="1000" dirty="0" err="1">
                  <a:solidFill>
                    <a:schemeClr val="tx2">
                      <a:lumMod val="75000"/>
                    </a:schemeClr>
                  </a:solidFill>
                </a:rPr>
                <a:t>англ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., нім., </a:t>
              </a:r>
              <a:r>
                <a:rPr lang="uk-UA" sz="1000" dirty="0" err="1">
                  <a:solidFill>
                    <a:schemeClr val="tx2">
                      <a:lumMod val="75000"/>
                    </a:schemeClr>
                  </a:solidFill>
                </a:rPr>
                <a:t>фран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.)  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00" b="1" dirty="0">
                  <a:solidFill>
                    <a:schemeClr val="tx2">
                      <a:lumMod val="75000"/>
                    </a:schemeClr>
                  </a:solidFill>
                </a:rPr>
                <a:t>І</a:t>
              </a:r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ноземних </a:t>
              </a:r>
              <a:r>
                <a:rPr lang="uk-UA" sz="1200" b="1" dirty="0">
                  <a:solidFill>
                    <a:schemeClr val="tx2">
                      <a:lumMod val="75000"/>
                    </a:schemeClr>
                  </a:solidFill>
                </a:rPr>
                <a:t>мов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535163" y="3214717"/>
            <a:ext cx="2570341" cy="934363"/>
            <a:chOff x="803640" y="3362835"/>
            <a:chExt cx="2059657" cy="895375"/>
          </a:xfrm>
        </p:grpSpPr>
        <p:sp>
          <p:nvSpPr>
            <p:cNvPr id="44" name="TextBox 43"/>
            <p:cNvSpPr txBox="1"/>
            <p:nvPr/>
          </p:nvSpPr>
          <p:spPr>
            <a:xfrm>
              <a:off x="803640" y="3579862"/>
              <a:ext cx="2059657" cy="67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014.01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</a:t>
              </a:r>
              <a:r>
                <a:rPr lang="uk-UA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Укр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.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мова і література)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014.02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СО (Мова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і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література рос.)</a:t>
              </a:r>
              <a:endParaRPr lang="uk-UA" sz="1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061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Журналістика</a:t>
              </a:r>
              <a:endParaRPr lang="en-US" sz="10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fontAlgn="base"/>
              <a:r>
                <a:rPr lang="en-US" sz="1000" dirty="0" smtClean="0">
                  <a:solidFill>
                    <a:schemeClr val="tx2">
                      <a:lumMod val="75000"/>
                    </a:schemeClr>
                  </a:solidFill>
                </a:rPr>
                <a:t>014.02 C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О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(Мова і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літ-ра польська) </a:t>
              </a:r>
              <a:endParaRPr lang="uk-UA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Філології і журналістики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5699" y="4068938"/>
            <a:ext cx="2817816" cy="1167811"/>
            <a:chOff x="803640" y="3362835"/>
            <a:chExt cx="2059657" cy="1119082"/>
          </a:xfrm>
        </p:grpSpPr>
        <p:sp>
          <p:nvSpPr>
            <p:cNvPr id="47" name="TextBox 46"/>
            <p:cNvSpPr txBox="1"/>
            <p:nvPr/>
          </p:nvSpPr>
          <p:spPr>
            <a:xfrm>
              <a:off x="803640" y="3508635"/>
              <a:ext cx="2059657" cy="97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012 Дошкільна освіта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013 Початкова освіта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028 Менеджмент соціокультурної діяльності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053 Психологія</a:t>
              </a:r>
            </a:p>
            <a:p>
              <a:pPr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231 Соціальна 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робота</a:t>
              </a:r>
            </a:p>
            <a:p>
              <a:pPr fontAlgn="base"/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073 Менеджмент в освіті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 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Педагогіки та психології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44" y="2315846"/>
            <a:ext cx="1641463" cy="16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67" y="1536775"/>
            <a:ext cx="667221" cy="66852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21" y="2211481"/>
            <a:ext cx="759936" cy="75993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12" y="3147891"/>
            <a:ext cx="714546" cy="7145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67" y="3984853"/>
            <a:ext cx="705243" cy="70524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15" y="4431947"/>
            <a:ext cx="934465" cy="5606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73" y="1568449"/>
            <a:ext cx="593485" cy="67191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722" y="4073549"/>
            <a:ext cx="596099" cy="63493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9" y="2202790"/>
            <a:ext cx="762658" cy="75884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49" y="1180903"/>
            <a:ext cx="740234" cy="71270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9549">
            <a:off x="5778388" y="3171278"/>
            <a:ext cx="671464" cy="680873"/>
          </a:xfrm>
          <a:prstGeom prst="rect">
            <a:avLst/>
          </a:prstGeom>
        </p:spPr>
      </p:pic>
      <p:grpSp>
        <p:nvGrpSpPr>
          <p:cNvPr id="64" name="Group 33"/>
          <p:cNvGrpSpPr/>
          <p:nvPr/>
        </p:nvGrpSpPr>
        <p:grpSpPr>
          <a:xfrm>
            <a:off x="1381392" y="4972523"/>
            <a:ext cx="6624735" cy="430888"/>
            <a:chOff x="803640" y="3362835"/>
            <a:chExt cx="2059657" cy="412908"/>
          </a:xfrm>
        </p:grpSpPr>
        <p:sp>
          <p:nvSpPr>
            <p:cNvPr id="65" name="TextBox 64"/>
            <p:cNvSpPr txBox="1"/>
            <p:nvPr/>
          </p:nvSpPr>
          <p:spPr>
            <a:xfrm>
              <a:off x="803640" y="3539796"/>
              <a:ext cx="2059657" cy="235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uk-UA" sz="1000" dirty="0">
                  <a:solidFill>
                    <a:schemeClr val="accent2">
                      <a:lumMod val="75000"/>
                    </a:schemeClr>
                  </a:solidFill>
                </a:rPr>
                <a:t>014.11 </a:t>
              </a:r>
              <a:r>
                <a:rPr lang="uk-UA" sz="1000" dirty="0" smtClean="0">
                  <a:solidFill>
                    <a:schemeClr val="accent2">
                      <a:lumMod val="75000"/>
                    </a:schemeClr>
                  </a:solidFill>
                </a:rPr>
                <a:t>СО (Фізична </a:t>
              </a:r>
              <a:r>
                <a:rPr lang="uk-UA" sz="1000" dirty="0">
                  <a:solidFill>
                    <a:schemeClr val="accent2">
                      <a:lumMod val="75000"/>
                    </a:schemeClr>
                  </a:solidFill>
                </a:rPr>
                <a:t>культура</a:t>
              </a:r>
              <a:r>
                <a:rPr lang="uk-UA" sz="1000" dirty="0" smtClean="0">
                  <a:solidFill>
                    <a:schemeClr val="accent2">
                      <a:lumMod val="75000"/>
                    </a:schemeClr>
                  </a:solidFill>
                </a:rPr>
                <a:t>); 016 </a:t>
              </a:r>
              <a:r>
                <a:rPr lang="uk-UA" sz="1000" dirty="0">
                  <a:solidFill>
                    <a:schemeClr val="accent2">
                      <a:lumMod val="75000"/>
                    </a:schemeClr>
                  </a:solidFill>
                </a:rPr>
                <a:t>Спеціальна </a:t>
              </a:r>
              <a:r>
                <a:rPr lang="uk-UA" sz="1000" dirty="0" smtClean="0">
                  <a:solidFill>
                    <a:schemeClr val="accent2">
                      <a:lumMod val="75000"/>
                    </a:schemeClr>
                  </a:solidFill>
                </a:rPr>
                <a:t>освіта (Фізична  реабілітація); 017 </a:t>
              </a:r>
              <a:r>
                <a:rPr lang="uk-UA" sz="1000" dirty="0">
                  <a:solidFill>
                    <a:schemeClr val="accent2">
                      <a:lumMod val="75000"/>
                    </a:schemeClr>
                  </a:solidFill>
                </a:rPr>
                <a:t>Фізична культура і спорт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Фізичного виховання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7" name="Group 33"/>
          <p:cNvGrpSpPr/>
          <p:nvPr/>
        </p:nvGrpSpPr>
        <p:grpSpPr>
          <a:xfrm>
            <a:off x="1657775" y="476672"/>
            <a:ext cx="5854743" cy="626588"/>
            <a:chOff x="803640" y="3362835"/>
            <a:chExt cx="2059657" cy="600442"/>
          </a:xfrm>
        </p:grpSpPr>
        <p:sp>
          <p:nvSpPr>
            <p:cNvPr id="68" name="TextBox 67"/>
            <p:cNvSpPr txBox="1"/>
            <p:nvPr/>
          </p:nvSpPr>
          <p:spPr>
            <a:xfrm>
              <a:off x="803640" y="3579862"/>
              <a:ext cx="2059657" cy="38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014.12 СО (Образотворче мистецтво); 014.13 СО (Музичне мистецтво</a:t>
              </a:r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); 022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Дизайн; </a:t>
              </a:r>
              <a:endParaRPr lang="uk-UA" sz="10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 fontAlgn="base"/>
              <a:r>
                <a:rPr lang="uk-UA" sz="1000" dirty="0" smtClean="0">
                  <a:solidFill>
                    <a:schemeClr val="tx2">
                      <a:lumMod val="75000"/>
                    </a:schemeClr>
                  </a:solidFill>
                </a:rPr>
                <a:t>023 </a:t>
              </a:r>
              <a:r>
                <a:rPr lang="uk-UA" sz="1000" dirty="0">
                  <a:solidFill>
                    <a:schemeClr val="tx2">
                      <a:lumMod val="75000"/>
                    </a:schemeClr>
                  </a:solidFill>
                </a:rPr>
                <a:t>Образотворче мистецтво, декоративне мистецтво, реставрація; 026 Сценічне мистецтво</a:t>
              </a:r>
              <a:r>
                <a:rPr lang="uk-UA" sz="1000" dirty="0">
                  <a:solidFill>
                    <a:schemeClr val="bg2">
                      <a:lumMod val="50000"/>
                    </a:schemeClr>
                  </a:solidFill>
                </a:rPr>
                <a:t> 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3640" y="3362835"/>
              <a:ext cx="2059657" cy="26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 smtClean="0">
                  <a:solidFill>
                    <a:schemeClr val="tx2">
                      <a:lumMod val="75000"/>
                    </a:schemeClr>
                  </a:solidFill>
                </a:rPr>
                <a:t>Мистецтв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0EC45A9B-DCA6-4F2D-9CBD-1BCF8D9E5336}"/>
              </a:ext>
            </a:extLst>
          </p:cNvPr>
          <p:cNvSpPr/>
          <p:nvPr/>
        </p:nvSpPr>
        <p:spPr>
          <a:xfrm>
            <a:off x="939689" y="5455978"/>
            <a:ext cx="3796391" cy="1357398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uk-UA" sz="1000" dirty="0"/>
              <a:t>011 Науки про освіту</a:t>
            </a:r>
          </a:p>
          <a:p>
            <a:pPr fontAlgn="base"/>
            <a:endParaRPr lang="uk-UA" sz="1000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endParaRPr lang="uk-UA" sz="1000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r>
              <a:rPr lang="uk-UA" sz="1000" dirty="0" smtClean="0">
                <a:solidFill>
                  <a:schemeClr val="tx2">
                    <a:lumMod val="75000"/>
                  </a:schemeClr>
                </a:solidFill>
              </a:rPr>
              <a:t>011</a:t>
            </a:r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 Освітні, педагогічні науки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012 Дошкільна освіта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013 Початкова освіта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014 Середня освіта 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015 Професійна освіта 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032 Історія та </a:t>
            </a:r>
            <a:r>
              <a:rPr lang="uk-UA" sz="1000" dirty="0" smtClean="0">
                <a:solidFill>
                  <a:schemeClr val="tx2">
                    <a:lumMod val="75000"/>
                  </a:schemeClr>
                </a:solidFill>
              </a:rPr>
              <a:t>археологія</a:t>
            </a:r>
          </a:p>
          <a:p>
            <a:pPr fontAlgn="base"/>
            <a:r>
              <a:rPr lang="uk-UA" sz="1000" dirty="0" smtClean="0">
                <a:solidFill>
                  <a:schemeClr val="tx2">
                    <a:lumMod val="75000"/>
                  </a:schemeClr>
                </a:solidFill>
              </a:rPr>
              <a:t>025 Мистецтво</a:t>
            </a:r>
            <a:endParaRPr lang="uk-UA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Rounded Rectangle 8">
            <a:extLst>
              <a:ext uri="{FF2B5EF4-FFF2-40B4-BE49-F238E27FC236}">
                <a16:creationId xmlns:a16="http://schemas.microsoft.com/office/drawing/2014/main" id="{1A5C037A-DD2B-45E3-9EC7-4FA8C94C91BE}"/>
              </a:ext>
            </a:extLst>
          </p:cNvPr>
          <p:cNvSpPr/>
          <p:nvPr/>
        </p:nvSpPr>
        <p:spPr>
          <a:xfrm>
            <a:off x="1209525" y="5517232"/>
            <a:ext cx="3058569" cy="251335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ko-KR" sz="1200" dirty="0" smtClean="0"/>
              <a:t>Науково-освітній рівень</a:t>
            </a:r>
            <a:r>
              <a:rPr lang="en-US" altLang="ko-KR" sz="1200" dirty="0" smtClean="0"/>
              <a:t> (</a:t>
            </a:r>
            <a:r>
              <a:rPr lang="uk-UA" altLang="ko-KR" sz="1200" dirty="0" smtClean="0"/>
              <a:t>аспірантура)</a:t>
            </a:r>
            <a:endParaRPr lang="ko-KR" altLang="en-US" sz="12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3E7C145-71A0-4FA0-9FC0-6D8EB7EC5A0C}"/>
              </a:ext>
            </a:extLst>
          </p:cNvPr>
          <p:cNvSpPr txBox="1"/>
          <p:nvPr/>
        </p:nvSpPr>
        <p:spPr>
          <a:xfrm>
            <a:off x="901864" y="3725641"/>
            <a:ext cx="161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6" name="직사각형 113">
            <a:extLst>
              <a:ext uri="{FF2B5EF4-FFF2-40B4-BE49-F238E27FC236}">
                <a16:creationId xmlns:a16="http://schemas.microsoft.com/office/drawing/2014/main" id="{65E7E665-3D1A-499A-99E1-4DD96461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323" y="2891636"/>
            <a:ext cx="8992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charset="0"/>
              </a:rPr>
              <a:t>2016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77" name="Rounded Rectangle 8">
            <a:extLst>
              <a:ext uri="{FF2B5EF4-FFF2-40B4-BE49-F238E27FC236}">
                <a16:creationId xmlns:a16="http://schemas.microsoft.com/office/drawing/2014/main" id="{1A5C037A-DD2B-45E3-9EC7-4FA8C94C91BE}"/>
              </a:ext>
            </a:extLst>
          </p:cNvPr>
          <p:cNvSpPr/>
          <p:nvPr/>
        </p:nvSpPr>
        <p:spPr>
          <a:xfrm>
            <a:off x="577665" y="370303"/>
            <a:ext cx="7963802" cy="155841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ko-KR" sz="1300" dirty="0" smtClean="0"/>
              <a:t>Бакалаврський та магістерський рівні вищої освіти</a:t>
            </a:r>
            <a:endParaRPr lang="ko-KR" altLang="en-US" sz="1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09459" y="5833596"/>
            <a:ext cx="1784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000" dirty="0" smtClean="0">
                <a:solidFill>
                  <a:schemeClr val="tx2">
                    <a:lumMod val="75000"/>
                  </a:schemeClr>
                </a:solidFill>
              </a:rPr>
              <a:t>035 Філологія</a:t>
            </a:r>
          </a:p>
          <a:p>
            <a:pPr fontAlgn="base"/>
            <a:r>
              <a:rPr lang="uk-UA" sz="1000" dirty="0" smtClean="0">
                <a:solidFill>
                  <a:schemeClr val="tx2">
                    <a:lumMod val="75000"/>
                  </a:schemeClr>
                </a:solidFill>
              </a:rPr>
              <a:t>053 </a:t>
            </a:r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Психологія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061 Журналістика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091 </a:t>
            </a:r>
            <a:r>
              <a:rPr lang="uk-UA" sz="1000" dirty="0" smtClean="0">
                <a:solidFill>
                  <a:schemeClr val="tx2">
                    <a:lumMod val="75000"/>
                  </a:schemeClr>
                </a:solidFill>
              </a:rPr>
              <a:t>Біологія; 102 </a:t>
            </a:r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Хімія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103 Науки про Землю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231 Соціальна робота</a:t>
            </a: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0EC45A9B-DCA6-4F2D-9CBD-1BCF8D9E5336}"/>
              </a:ext>
            </a:extLst>
          </p:cNvPr>
          <p:cNvSpPr/>
          <p:nvPr/>
        </p:nvSpPr>
        <p:spPr>
          <a:xfrm>
            <a:off x="5211479" y="5455979"/>
            <a:ext cx="2794648" cy="1333640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uk-UA" sz="1000" dirty="0"/>
              <a:t>011 Науки про освіту</a:t>
            </a:r>
          </a:p>
          <a:p>
            <a:pPr fontAlgn="base"/>
            <a:endParaRPr lang="uk-UA" sz="1000" dirty="0" smtClean="0">
              <a:solidFill>
                <a:schemeClr val="bg2">
                  <a:lumMod val="25000"/>
                </a:schemeClr>
              </a:solidFill>
            </a:endParaRPr>
          </a:p>
          <a:p>
            <a:pPr fontAlgn="base"/>
            <a:r>
              <a:rPr lang="uk-UA" sz="1000" dirty="0" smtClean="0">
                <a:solidFill>
                  <a:schemeClr val="tx2">
                    <a:lumMod val="75000"/>
                  </a:schemeClr>
                </a:solidFill>
              </a:rPr>
              <a:t>07.00.01 </a:t>
            </a:r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Історія України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13.00.04 Теорія та методика професійної  освіти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011 Науки про освіту</a:t>
            </a:r>
          </a:p>
          <a:p>
            <a:pPr fontAlgn="base"/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015 Професійна освіта</a:t>
            </a:r>
          </a:p>
          <a:p>
            <a:r>
              <a:rPr lang="uk-UA" sz="1000" dirty="0">
                <a:solidFill>
                  <a:schemeClr val="tx2">
                    <a:lumMod val="75000"/>
                  </a:schemeClr>
                </a:solidFill>
              </a:rPr>
              <a:t>091 Біологія</a:t>
            </a:r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9" name="Rounded Rectangle 8">
            <a:extLst>
              <a:ext uri="{FF2B5EF4-FFF2-40B4-BE49-F238E27FC236}">
                <a16:creationId xmlns:a16="http://schemas.microsoft.com/office/drawing/2014/main" id="{1A5C037A-DD2B-45E3-9EC7-4FA8C94C91BE}"/>
              </a:ext>
            </a:extLst>
          </p:cNvPr>
          <p:cNvSpPr/>
          <p:nvPr/>
        </p:nvSpPr>
        <p:spPr>
          <a:xfrm>
            <a:off x="5383707" y="5517232"/>
            <a:ext cx="2500661" cy="240264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ko-KR" sz="1200" dirty="0" smtClean="0"/>
              <a:t>Науковий рівень (докторантура)</a:t>
            </a:r>
            <a:endParaRPr lang="ko-KR" altLang="en-US" sz="1200" dirty="0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04" y="27384"/>
            <a:ext cx="276209" cy="6858000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" y="0"/>
            <a:ext cx="276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2F5897"/>
      </a:accent2>
      <a:accent3>
        <a:srgbClr val="2F5897"/>
      </a:accent3>
      <a:accent4>
        <a:srgbClr val="2F5897"/>
      </a:accent4>
      <a:accent5>
        <a:srgbClr val="63891F"/>
      </a:accent5>
      <a:accent6>
        <a:srgbClr val="2F5897"/>
      </a:accent6>
      <a:hlink>
        <a:srgbClr val="3399FF"/>
      </a:hlink>
      <a:folHlink>
        <a:srgbClr val="2F5897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2330</TotalTime>
  <Words>1543</Words>
  <Application>Microsoft Office PowerPoint</Application>
  <PresentationFormat>Экран (4:3)</PresentationFormat>
  <Paragraphs>374</Paragraphs>
  <Slides>45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63" baseType="lpstr">
      <vt:lpstr>Arial Unicode MS</vt:lpstr>
      <vt:lpstr>Arial</vt:lpstr>
      <vt:lpstr>Book Antiqua</vt:lpstr>
      <vt:lpstr>Bookman Old Style</vt:lpstr>
      <vt:lpstr>Calibri</vt:lpstr>
      <vt:lpstr>Calibri Light</vt:lpstr>
      <vt:lpstr>Cambria</vt:lpstr>
      <vt:lpstr>Helvetica</vt:lpstr>
      <vt:lpstr>HY그래픽M</vt:lpstr>
      <vt:lpstr>Mangal</vt:lpstr>
      <vt:lpstr>Tahoma</vt:lpstr>
      <vt:lpstr>Times New Roman</vt:lpstr>
      <vt:lpstr>Trebuchet MS</vt:lpstr>
      <vt:lpstr>Wingdings</vt:lpstr>
      <vt:lpstr>Wingdings 2</vt:lpstr>
      <vt:lpstr>Изящная</vt:lpstr>
      <vt:lpstr>Office Theme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Reasons  to study at TNPU</vt:lpstr>
      <vt:lpstr>Презентация PowerPoint</vt:lpstr>
      <vt:lpstr>Науково-педагогічні кадри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Іноземні студенти в ТНПУ</vt:lpstr>
      <vt:lpstr>Аспірантура (PhD program)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Делегація факультету іноземних мов ТНПУ, а також представники ректорату відвідали місто Ченстохова в рамках реалізації Проекту Міністерства молоді і спорту «Україна - Польща: міжкультурний діалог у контексті професійного розвитку молоді»</vt:lpstr>
      <vt:lpstr>Реалізація Україно-Польської програми академічної мобільності викладачів «Інноваційний університет і лідерство» </vt:lpstr>
      <vt:lpstr>Співпраця з міжнародними  громадськими організаціями</vt:lpstr>
      <vt:lpstr>В рамках діяльності Center of Innovation and Entrepreneurship та Ternopil Business School представники  ТНПУ побували У Прибалтиці</vt:lpstr>
      <vt:lpstr>Презентация PowerPoint</vt:lpstr>
      <vt:lpstr>Презентация PowerPoint</vt:lpstr>
      <vt:lpstr>Реалізація програм академічної мобільності студентів та викладачів ТНПУ за підтримки Федерації обмінів «Франція-Україна» (FEFU)</vt:lpstr>
      <vt:lpstr>На базі ТНПУ започатковано практику проведення Міжнародної літньої школи «Українські студії» International Ukrainian-speaking summer school “Ukrainian studios”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 love TNPU….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Користувач Windows</cp:lastModifiedBy>
  <cp:revision>208</cp:revision>
  <dcterms:created xsi:type="dcterms:W3CDTF">2019-03-01T09:00:56Z</dcterms:created>
  <dcterms:modified xsi:type="dcterms:W3CDTF">2019-05-14T14:46:15Z</dcterms:modified>
</cp:coreProperties>
</file>