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82" r:id="rId2"/>
    <p:sldId id="302" r:id="rId3"/>
    <p:sldId id="318" r:id="rId4"/>
    <p:sldId id="303" r:id="rId5"/>
    <p:sldId id="330" r:id="rId6"/>
    <p:sldId id="331" r:id="rId7"/>
    <p:sldId id="332" r:id="rId8"/>
    <p:sldId id="359" r:id="rId9"/>
    <p:sldId id="358" r:id="rId10"/>
    <p:sldId id="353" r:id="rId11"/>
    <p:sldId id="361" r:id="rId12"/>
    <p:sldId id="352" r:id="rId13"/>
    <p:sldId id="348" r:id="rId14"/>
    <p:sldId id="363" r:id="rId15"/>
    <p:sldId id="350" r:id="rId16"/>
    <p:sldId id="351" r:id="rId17"/>
    <p:sldId id="354" r:id="rId18"/>
    <p:sldId id="355" r:id="rId19"/>
    <p:sldId id="356" r:id="rId20"/>
    <p:sldId id="362" r:id="rId21"/>
    <p:sldId id="327" r:id="rId22"/>
    <p:sldId id="328" r:id="rId23"/>
    <p:sldId id="333" r:id="rId24"/>
    <p:sldId id="338" r:id="rId25"/>
    <p:sldId id="337" r:id="rId26"/>
    <p:sldId id="345" r:id="rId27"/>
    <p:sldId id="346" r:id="rId28"/>
    <p:sldId id="347" r:id="rId29"/>
    <p:sldId id="357" r:id="rId30"/>
    <p:sldId id="315" r:id="rId31"/>
  </p:sldIdLst>
  <p:sldSz cx="9144000" cy="6858000" type="screen4x3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B533FF2F-E212-4AF5-BC7F-F213DA620ED1}">
          <p14:sldIdLst>
            <p14:sldId id="282"/>
            <p14:sldId id="302"/>
            <p14:sldId id="318"/>
            <p14:sldId id="303"/>
            <p14:sldId id="330"/>
            <p14:sldId id="331"/>
            <p14:sldId id="332"/>
            <p14:sldId id="359"/>
            <p14:sldId id="358"/>
            <p14:sldId id="353"/>
            <p14:sldId id="361"/>
            <p14:sldId id="352"/>
            <p14:sldId id="348"/>
            <p14:sldId id="363"/>
            <p14:sldId id="350"/>
            <p14:sldId id="351"/>
            <p14:sldId id="354"/>
            <p14:sldId id="355"/>
            <p14:sldId id="356"/>
            <p14:sldId id="362"/>
            <p14:sldId id="327"/>
            <p14:sldId id="328"/>
            <p14:sldId id="333"/>
            <p14:sldId id="338"/>
            <p14:sldId id="337"/>
            <p14:sldId id="345"/>
            <p14:sldId id="346"/>
            <p14:sldId id="347"/>
            <p14:sldId id="357"/>
            <p14:sldId id="315"/>
          </p14:sldIdLst>
        </p14:section>
        <p14:section name="Sekcja bez tytułu" id="{5196391C-3892-4F14-83E9-53B12A34C6B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3E"/>
    <a:srgbClr val="014479"/>
    <a:srgbClr val="576F4D"/>
    <a:srgbClr val="041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443" autoAdjust="0"/>
    <p:restoredTop sz="95012" autoAdjust="0"/>
  </p:normalViewPr>
  <p:slideViewPr>
    <p:cSldViewPr snapToGrid="0">
      <p:cViewPr varScale="1">
        <p:scale>
          <a:sx n="110" d="100"/>
          <a:sy n="110" d="100"/>
        </p:scale>
        <p:origin x="1482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30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rzys:Varia:Dom:Feminizacj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cat>
            <c:strRef>
              <c:f>Arkusz1!$A$1:$A$16</c:f>
              <c:strCache>
                <c:ptCount val="16"/>
                <c:pt idx="0">
                  <c:v>I ST razem</c:v>
                </c:pt>
                <c:pt idx="1">
                  <c:v>F</c:v>
                </c:pt>
                <c:pt idx="2">
                  <c:v>A</c:v>
                </c:pt>
                <c:pt idx="3">
                  <c:v>FN</c:v>
                </c:pt>
                <c:pt idx="4">
                  <c:v>ZFBM</c:v>
                </c:pt>
                <c:pt idx="5">
                  <c:v>IN</c:v>
                </c:pt>
                <c:pt idx="6">
                  <c:v>GG</c:v>
                </c:pt>
                <c:pt idx="7">
                  <c:v>ESOOiO</c:v>
                </c:pt>
                <c:pt idx="9">
                  <c:v>II ST razem</c:v>
                </c:pt>
                <c:pt idx="10">
                  <c:v>F2</c:v>
                </c:pt>
                <c:pt idx="11">
                  <c:v>A2</c:v>
                </c:pt>
                <c:pt idx="12">
                  <c:v>ZFBM2</c:v>
                </c:pt>
                <c:pt idx="13">
                  <c:v>IN2</c:v>
                </c:pt>
                <c:pt idx="15">
                  <c:v>D</c:v>
                </c:pt>
              </c:strCache>
            </c:strRef>
          </c:cat>
          <c:val>
            <c:numRef>
              <c:f>Arkusz1!$E$1:$E$16</c:f>
              <c:numCache>
                <c:formatCode>General</c:formatCode>
                <c:ptCount val="16"/>
                <c:pt idx="0">
                  <c:v>45.845697329376847</c:v>
                </c:pt>
                <c:pt idx="1">
                  <c:v>20.737327188940089</c:v>
                </c:pt>
                <c:pt idx="2">
                  <c:v>33.333333333333329</c:v>
                </c:pt>
                <c:pt idx="3">
                  <c:v>33.333333333333329</c:v>
                </c:pt>
                <c:pt idx="4">
                  <c:v>70.731707317073173</c:v>
                </c:pt>
                <c:pt idx="5">
                  <c:v>50.485436893203882</c:v>
                </c:pt>
                <c:pt idx="6">
                  <c:v>40.909090909090907</c:v>
                </c:pt>
                <c:pt idx="7">
                  <c:v>83.870967741935473</c:v>
                </c:pt>
                <c:pt idx="9">
                  <c:v>43.023255813953497</c:v>
                </c:pt>
                <c:pt idx="10">
                  <c:v>25.203252032520329</c:v>
                </c:pt>
                <c:pt idx="11">
                  <c:v>35.714285714285722</c:v>
                </c:pt>
                <c:pt idx="12">
                  <c:v>69.73684210526315</c:v>
                </c:pt>
                <c:pt idx="13">
                  <c:v>48.888888888888893</c:v>
                </c:pt>
                <c:pt idx="15">
                  <c:v>31.891891891891891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D8-4210-A03E-C14FF6FA53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025664"/>
        <c:axId val="109520616"/>
      </c:barChart>
      <c:catAx>
        <c:axId val="133025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9520616"/>
        <c:crosses val="autoZero"/>
        <c:auto val="1"/>
        <c:lblAlgn val="ctr"/>
        <c:lblOffset val="100"/>
        <c:noMultiLvlLbl val="0"/>
      </c:catAx>
      <c:valAx>
        <c:axId val="109520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025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99A75-401F-4E76-891A-7D36B130EC46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4115C-FC31-4EB6-8A1F-4B11C5CEE732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093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81FA4-3F87-4099-AB22-28976993CC33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79AA8-5B96-4687-A43F-2565A0C1E73B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377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79AA8-5B96-4687-A43F-2565A0C1E7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410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AB171-AB5D-489A-8980-2C3E83E8B58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65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>
              <a:latin typeface="Times New Roman" charset="0"/>
            </a:endParaRPr>
          </a:p>
        </p:txBody>
      </p:sp>
      <p:sp>
        <p:nvSpPr>
          <p:cNvPr id="3072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87040-F464-4F3C-A882-638FBF386694}" type="slidenum">
              <a:rPr lang="pl-PL" smtClean="0">
                <a:latin typeface="Times New Roman" charset="0"/>
              </a:rPr>
              <a:pPr/>
              <a:t>29</a:t>
            </a:fld>
            <a:endParaRPr lang="pl-PL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28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AB171-AB5D-489A-8980-2C3E83E8B58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00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80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1953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61F445-BEAD-49A1-A349-A4AF2410C234}" type="slidenum">
              <a:rPr lang="pl-PL" altLang="pl-PL" smtClean="0">
                <a:latin typeface="Times New Roman" panose="02020603050405020304" pitchFamily="18" charset="0"/>
              </a:rPr>
              <a:pPr/>
              <a:t>10</a:t>
            </a:fld>
            <a:endParaRPr lang="pl-PL" altLang="pl-PL" smtClean="0">
              <a:latin typeface="Times New Roman" panose="02020603050405020304" pitchFamily="18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9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A873B3-1AA9-4E33-91FF-782846244A2C}" type="slidenum">
              <a:rPr lang="pl-PL" smtClean="0">
                <a:latin typeface="Times New Roman" charset="0"/>
              </a:rPr>
              <a:pPr/>
              <a:t>11</a:t>
            </a:fld>
            <a:endParaRPr lang="pl-PL" smtClean="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11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EE8CA8-4467-4C9E-BD09-79FD5CB20B05}" type="slidenum">
              <a:rPr lang="pl-PL" altLang="pl-PL" smtClean="0">
                <a:latin typeface="Times New Roman" panose="02020603050405020304" pitchFamily="18" charset="0"/>
              </a:rPr>
              <a:pPr/>
              <a:t>12</a:t>
            </a:fld>
            <a:endParaRPr lang="pl-PL" altLang="pl-PL" smtClean="0"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472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4F813BA-FEC9-451A-8C90-7C3C2663802A}" type="slidenum">
              <a:rPr lang="pl-PL" altLang="pl-PL" smtClean="0">
                <a:latin typeface="Times New Roman" panose="02020603050405020304" pitchFamily="18" charset="0"/>
              </a:rPr>
              <a:pPr/>
              <a:t>16</a:t>
            </a:fld>
            <a:endParaRPr lang="pl-PL" altLang="pl-PL" smtClean="0"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28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4350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AB171-AB5D-489A-8980-2C3E83E8B58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615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23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jedna li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pl-PL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TYTUL –JEDNA LINIA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0FECCB-B19D-471E-8E5A-B2D9B7BD29E9}" type="slidenum">
              <a:rPr lang="pl-PL" smtClean="0"/>
              <a:pPr/>
              <a:t>‹№›</a:t>
            </a:fld>
            <a:endParaRPr lang="pl-PL"/>
          </a:p>
        </p:txBody>
      </p:sp>
      <p:sp>
        <p:nvSpPr>
          <p:cNvPr id="7" name="Trójkąt prostokątny 6"/>
          <p:cNvSpPr/>
          <p:nvPr userDrawn="1"/>
        </p:nvSpPr>
        <p:spPr>
          <a:xfrm rot="5400000">
            <a:off x="-17420" y="891766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25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DWIE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pl-PL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TYTUL –DWIE DŁUUGIE</a:t>
            </a:r>
            <a:br>
              <a:rPr lang="pl-PL" dirty="0" smtClean="0"/>
            </a:br>
            <a:r>
              <a:rPr lang="pl-PL" dirty="0" smtClean="0"/>
              <a:t>LINIE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0FECCB-B19D-471E-8E5A-B2D9B7BD29E9}" type="slidenum">
              <a:rPr lang="pl-PL" smtClean="0"/>
              <a:pPr/>
              <a:t>‹№›</a:t>
            </a:fld>
            <a:endParaRPr lang="pl-PL"/>
          </a:p>
        </p:txBody>
      </p:sp>
      <p:sp>
        <p:nvSpPr>
          <p:cNvPr id="7" name="Trójkąt prostokątny 6"/>
          <p:cNvSpPr/>
          <p:nvPr userDrawn="1"/>
        </p:nvSpPr>
        <p:spPr>
          <a:xfrm rot="5400000">
            <a:off x="-17420" y="615072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1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-3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pl-PL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TYTUL –DŁUUGIE</a:t>
            </a:r>
            <a:br>
              <a:rPr lang="pl-PL" dirty="0" smtClean="0"/>
            </a:br>
            <a:r>
              <a:rPr lang="pl-PL" dirty="0" smtClean="0"/>
              <a:t>LINIE TRZY LINIE</a:t>
            </a:r>
            <a:br>
              <a:rPr lang="pl-PL" dirty="0" smtClean="0"/>
            </a:br>
            <a:r>
              <a:rPr lang="pl-PL" dirty="0" smtClean="0"/>
              <a:t>BO TEŻ SIĘ CZASEM ZDAŻAJĄ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0FECCB-B19D-471E-8E5A-B2D9B7BD29E9}" type="slidenum">
              <a:rPr lang="pl-PL" smtClean="0"/>
              <a:pPr/>
              <a:t>‹№›</a:t>
            </a:fld>
            <a:endParaRPr lang="pl-PL"/>
          </a:p>
        </p:txBody>
      </p:sp>
      <p:sp>
        <p:nvSpPr>
          <p:cNvPr id="7" name="Trójkąt prostokątny 6"/>
          <p:cNvSpPr/>
          <p:nvPr userDrawn="1"/>
        </p:nvSpPr>
        <p:spPr>
          <a:xfrm rot="5400000">
            <a:off x="-17420" y="419129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3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ecie z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14262"/>
            <a:ext cx="3469821" cy="1325563"/>
          </a:xfrm>
        </p:spPr>
        <p:txBody>
          <a:bodyPr/>
          <a:lstStyle>
            <a:lvl1pPr>
              <a:defRPr lang="pl-PL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TYTUŁ 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0FECCB-B19D-471E-8E5A-B2D9B7BD29E9}" type="slidenum">
              <a:rPr lang="pl-PL" smtClean="0"/>
              <a:pPr/>
              <a:t>‹№›</a:t>
            </a:fld>
            <a:endParaRPr lang="pl-PL"/>
          </a:p>
        </p:txBody>
      </p:sp>
      <p:sp>
        <p:nvSpPr>
          <p:cNvPr id="7" name="Trójkąt prostokątny 6"/>
          <p:cNvSpPr/>
          <p:nvPr userDrawn="1"/>
        </p:nvSpPr>
        <p:spPr>
          <a:xfrm rot="16200000">
            <a:off x="4143290" y="6445165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>
          <a:xfrm>
            <a:off x="628650" y="3453493"/>
            <a:ext cx="3469821" cy="251392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4"/>
          </p:nvPr>
        </p:nvSpPr>
        <p:spPr>
          <a:xfrm>
            <a:off x="4556125" y="0"/>
            <a:ext cx="4587875" cy="6858000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249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djecie z le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87875" cy="6858000"/>
          </a:xfrm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0" y="1614262"/>
            <a:ext cx="3469821" cy="1325563"/>
          </a:xfrm>
        </p:spPr>
        <p:txBody>
          <a:bodyPr/>
          <a:lstStyle>
            <a:lvl1pPr>
              <a:defRPr lang="pl-PL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TYTUŁ 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0FECCB-B19D-471E-8E5A-B2D9B7BD29E9}" type="slidenum">
              <a:rPr lang="pl-PL" smtClean="0"/>
              <a:pPr/>
              <a:t>‹№›</a:t>
            </a:fld>
            <a:endParaRPr lang="pl-PL"/>
          </a:p>
        </p:txBody>
      </p:sp>
      <p:sp>
        <p:nvSpPr>
          <p:cNvPr id="7" name="Trójkąt prostokątny 6"/>
          <p:cNvSpPr/>
          <p:nvPr userDrawn="1"/>
        </p:nvSpPr>
        <p:spPr>
          <a:xfrm rot="10800000">
            <a:off x="4190830" y="0"/>
            <a:ext cx="412835" cy="412835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>
          <a:xfrm>
            <a:off x="5143500" y="3453493"/>
            <a:ext cx="3469821" cy="251392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0810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>
              <a:defRPr lang="pl-PL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TYTUL –JEDNA LINIA</a:t>
            </a:r>
            <a:endParaRPr lang="en-US" dirty="0"/>
          </a:p>
        </p:txBody>
      </p:sp>
      <p:sp>
        <p:nvSpPr>
          <p:cNvPr id="9" name="Trójkąt prostokątny 8"/>
          <p:cNvSpPr/>
          <p:nvPr userDrawn="1"/>
        </p:nvSpPr>
        <p:spPr>
          <a:xfrm rot="5400000">
            <a:off x="-17420" y="891766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3641271" cy="4351338"/>
          </a:xfrm>
        </p:spPr>
        <p:txBody>
          <a:bodyPr/>
          <a:lstStyle>
            <a:lvl1pPr marL="0" indent="0">
              <a:buClr>
                <a:schemeClr val="accent2"/>
              </a:buClr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1"/>
              </a:buClr>
              <a:buFontTx/>
              <a:buNone/>
              <a:defRPr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0" indent="0">
              <a:buClr>
                <a:schemeClr val="accent2"/>
              </a:buClr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1"/>
              </a:buClr>
              <a:buFontTx/>
              <a:buNone/>
              <a:defRPr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825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338507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lko tytuł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Kształt"/>
          <p:cNvSpPr/>
          <p:nvPr/>
        </p:nvSpPr>
        <p:spPr>
          <a:xfrm>
            <a:off x="3516" y="3522"/>
            <a:ext cx="819444" cy="819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EFAF4">
              <a:alpha val="33000"/>
            </a:srgbClr>
          </a:solidFill>
          <a:ln w="3175" cap="rnd">
            <a:solidFill>
              <a:srgbClr val="D1C29E"/>
            </a:solidFill>
          </a:ln>
        </p:spPr>
        <p:txBody>
          <a:bodyPr lIns="45719" tIns="45719" rIns="45719" bIns="45719" anchor="ctr"/>
          <a:lstStyle/>
          <a:p>
            <a:pPr defTabSz="914367">
              <a:defRPr sz="2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sz="1687"/>
          </a:p>
        </p:txBody>
      </p:sp>
      <p:sp>
        <p:nvSpPr>
          <p:cNvPr id="146" name="Koło"/>
          <p:cNvSpPr/>
          <p:nvPr/>
        </p:nvSpPr>
        <p:spPr>
          <a:xfrm>
            <a:off x="168816" y="21102"/>
            <a:ext cx="1702193" cy="1702193"/>
          </a:xfrm>
          <a:prstGeom prst="ellipse">
            <a:avLst/>
          </a:prstGeom>
          <a:ln w="38100" cap="rnd">
            <a:solidFill>
              <a:srgbClr val="FFF5DE"/>
            </a:solidFill>
          </a:ln>
          <a:effectLst>
            <a:outerShdw blurRad="25400" dist="25400" dir="5400000" rotWithShape="0">
              <a:srgbClr val="AEA48D">
                <a:alpha val="85000"/>
              </a:srgbClr>
            </a:outerShdw>
          </a:effectLst>
        </p:spPr>
        <p:txBody>
          <a:bodyPr lIns="45719" tIns="45719" rIns="45719" bIns="45719" anchor="ctr"/>
          <a:lstStyle/>
          <a:p>
            <a:pPr defTabSz="914367">
              <a:defRPr sz="2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sz="1687"/>
          </a:p>
        </p:txBody>
      </p:sp>
      <p:sp>
        <p:nvSpPr>
          <p:cNvPr id="147" name="Kształt"/>
          <p:cNvSpPr/>
          <p:nvPr/>
        </p:nvSpPr>
        <p:spPr>
          <a:xfrm rot="2315674">
            <a:off x="182881" y="1055078"/>
            <a:ext cx="1125719" cy="1102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503" y="10800"/>
                </a:moveTo>
                <a:cubicBezTo>
                  <a:pt x="2503" y="15353"/>
                  <a:pt x="6218" y="19044"/>
                  <a:pt x="10800" y="19044"/>
                </a:cubicBezTo>
                <a:cubicBezTo>
                  <a:pt x="15382" y="19044"/>
                  <a:pt x="19096" y="15353"/>
                  <a:pt x="19096" y="10800"/>
                </a:cubicBezTo>
                <a:cubicBezTo>
                  <a:pt x="19096" y="6247"/>
                  <a:pt x="15382" y="2556"/>
                  <a:pt x="10800" y="2556"/>
                </a:cubicBezTo>
                <a:cubicBezTo>
                  <a:pt x="6218" y="2556"/>
                  <a:pt x="2503" y="6247"/>
                  <a:pt x="2503" y="10800"/>
                </a:cubicBezTo>
                <a:close/>
              </a:path>
            </a:pathLst>
          </a:custGeom>
          <a:gradFill>
            <a:gsLst>
              <a:gs pos="0">
                <a:srgbClr val="FFFCF6">
                  <a:alpha val="70000"/>
                </a:srgbClr>
              </a:gs>
              <a:gs pos="70000">
                <a:srgbClr val="FFFEFB">
                  <a:alpha val="55000"/>
                </a:srgbClr>
              </a:gs>
              <a:gs pos="100000">
                <a:srgbClr val="EED18D">
                  <a:alpha val="60000"/>
                </a:srgbClr>
              </a:gs>
            </a:gsLst>
            <a:path path="circle">
              <a:fillToRect l="37721" t="-19636" r="62278" b="119636"/>
            </a:path>
          </a:gradFill>
          <a:ln w="3175" cap="rnd">
            <a:solidFill>
              <a:srgbClr val="C5B691"/>
            </a:solidFill>
          </a:ln>
          <a:effectLst>
            <a:outerShdw blurRad="12700" dist="12700" dir="4500000" rotWithShape="0">
              <a:srgbClr val="565041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defTabSz="914367">
              <a:defRPr sz="2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sz="1687"/>
          </a:p>
        </p:txBody>
      </p:sp>
      <p:sp>
        <p:nvSpPr>
          <p:cNvPr id="148" name="Prostokąt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914367">
              <a:defRPr sz="2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sz="1687"/>
          </a:p>
        </p:txBody>
      </p:sp>
      <p:sp>
        <p:nvSpPr>
          <p:cNvPr id="149" name="Prostokąt"/>
          <p:cNvSpPr/>
          <p:nvPr/>
        </p:nvSpPr>
        <p:spPr>
          <a:xfrm>
            <a:off x="1014984" y="-54"/>
            <a:ext cx="73153" cy="68580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50800" dir="10800000" rotWithShape="0">
              <a:srgbClr val="706B60">
                <a:alpha val="25000"/>
              </a:srgbClr>
            </a:outerShdw>
          </a:effectLst>
        </p:spPr>
        <p:txBody>
          <a:bodyPr lIns="45719" tIns="45719" rIns="45719" bIns="45719" anchor="ctr"/>
          <a:lstStyle/>
          <a:p>
            <a:pPr defTabSz="914367">
              <a:defRPr sz="2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sz="1687"/>
          </a:p>
        </p:txBody>
      </p:sp>
      <p:sp>
        <p:nvSpPr>
          <p:cNvPr id="150" name="Tekst tytułowy"/>
          <p:cNvSpPr txBox="1">
            <a:spLocks noGrp="1"/>
          </p:cNvSpPr>
          <p:nvPr>
            <p:ph type="title"/>
          </p:nvPr>
        </p:nvSpPr>
        <p:spPr>
          <a:xfrm>
            <a:off x="1435608" y="274320"/>
            <a:ext cx="749808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914367">
              <a:lnSpc>
                <a:spcPct val="100000"/>
              </a:lnSpc>
              <a:defRPr sz="4219" cap="none">
                <a:solidFill>
                  <a:srgbClr val="572314"/>
                </a:solidFill>
                <a:effectLst>
                  <a:outerShdw blurRad="50800" dist="30000" dir="5400000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51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712603" y="6520696"/>
            <a:ext cx="259291" cy="261105"/>
          </a:xfrm>
          <a:prstGeom prst="rect">
            <a:avLst/>
          </a:prstGeom>
        </p:spPr>
        <p:txBody>
          <a:bodyPr lIns="65023" tIns="65023" rIns="65023" bIns="65023" anchor="b"/>
          <a:lstStyle>
            <a:lvl1pPr defTabSz="914367">
              <a:defRPr sz="1125">
                <a:solidFill>
                  <a:srgbClr val="B4A688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673987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Trójkąt prostokątny 7"/>
          <p:cNvSpPr/>
          <p:nvPr/>
        </p:nvSpPr>
        <p:spPr>
          <a:xfrm rot="16200000">
            <a:off x="8566898" y="6293838"/>
            <a:ext cx="583352" cy="570853"/>
          </a:xfrm>
          <a:prstGeom prst="rtTriangle">
            <a:avLst/>
          </a:prstGeom>
          <a:solidFill>
            <a:srgbClr val="01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1350"/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633" y="6407549"/>
            <a:ext cx="1018337" cy="426828"/>
          </a:xfrm>
          <a:prstGeom prst="rect">
            <a:avLst/>
          </a:prstGeom>
        </p:spPr>
      </p:pic>
      <p:sp>
        <p:nvSpPr>
          <p:cNvPr id="7" name="Trójkąt prostokątny 6"/>
          <p:cNvSpPr/>
          <p:nvPr userDrawn="1"/>
        </p:nvSpPr>
        <p:spPr>
          <a:xfrm rot="16200000">
            <a:off x="8566898" y="6293838"/>
            <a:ext cx="583352" cy="570853"/>
          </a:xfrm>
          <a:prstGeom prst="rtTriangle">
            <a:avLst/>
          </a:prstGeom>
          <a:solidFill>
            <a:srgbClr val="01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270735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5" r:id="rId4"/>
    <p:sldLayoutId id="2147483686" r:id="rId5"/>
    <p:sldLayoutId id="2147483687" r:id="rId6"/>
    <p:sldLayoutId id="2147483676" r:id="rId7"/>
    <p:sldLayoutId id="2147483688" r:id="rId8"/>
    <p:sldLayoutId id="214748368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5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jpe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8.emf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emf"/><Relationship Id="rId1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gif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uw.edu.pl/~werner/KTSJA/" TargetMode="External"/><Relationship Id="rId3" Type="http://schemas.openxmlformats.org/officeDocument/2006/relationships/hyperlink" Target="http://www.fuw.edu.pl/~witek/kfms/kfms_eng/" TargetMode="External"/><Relationship Id="rId7" Type="http://schemas.openxmlformats.org/officeDocument/2006/relationships/hyperlink" Target="http://www.fuw.edu.pl/~makazm/zaklad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uw.edu.pl/~jkuczm/katedra/" TargetMode="External"/><Relationship Id="rId5" Type="http://schemas.openxmlformats.org/officeDocument/2006/relationships/hyperlink" Target="http://www.fuw.edu.pl/~ajduk/epig.html" TargetMode="External"/><Relationship Id="rId4" Type="http://schemas.openxmlformats.org/officeDocument/2006/relationships/hyperlink" Target="http://www.fuw.edu.pl/~dragan/QOGroup/qohome.html" TargetMode="Externa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52" y="2301908"/>
            <a:ext cx="2695736" cy="100179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15548" y="4011422"/>
            <a:ext cx="3196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www.uw.edu.pl</a:t>
            </a:r>
            <a:endParaRPr lang="pl-PL" sz="1600" dirty="0" smtClean="0"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0" y="3552825"/>
            <a:ext cx="9172190" cy="10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95" y="0"/>
            <a:ext cx="4709565" cy="6858000"/>
          </a:xfrm>
          <a:prstGeom prst="rect">
            <a:avLst/>
          </a:prstGeom>
        </p:spPr>
      </p:pic>
      <p:sp>
        <p:nvSpPr>
          <p:cNvPr id="8" name="Trójkąt prostokątny 7"/>
          <p:cNvSpPr/>
          <p:nvPr/>
        </p:nvSpPr>
        <p:spPr>
          <a:xfrm rot="16200000">
            <a:off x="4027399" y="6299303"/>
            <a:ext cx="569343" cy="548050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1" name="Trójkąt prostokątny 10"/>
          <p:cNvSpPr/>
          <p:nvPr/>
        </p:nvSpPr>
        <p:spPr>
          <a:xfrm rot="5400000">
            <a:off x="-10647" y="10648"/>
            <a:ext cx="569343" cy="548050"/>
          </a:xfrm>
          <a:prstGeom prst="rtTriangle">
            <a:avLst/>
          </a:prstGeom>
          <a:solidFill>
            <a:srgbClr val="01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329299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/>
          </p:cNvPr>
          <p:cNvSpPr>
            <a:spLocks noGrp="1" noChangeArrowheads="1"/>
          </p:cNvSpPr>
          <p:nvPr>
            <p:ph type="title"/>
          </p:nvPr>
        </p:nvSpPr>
        <p:spPr>
          <a:xfrm>
            <a:off x="5940425" y="188913"/>
            <a:ext cx="2957513" cy="8572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Obserwatorium Astronomiczne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052513"/>
            <a:ext cx="614203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IA_O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2916237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>
            <a:extLst/>
          </p:cNvPr>
          <p:cNvSpPr/>
          <p:nvPr/>
        </p:nvSpPr>
        <p:spPr>
          <a:xfrm>
            <a:off x="395288" y="3357563"/>
            <a:ext cx="2771775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j-ea"/>
                <a:cs typeface="+mj-cs"/>
              </a:rPr>
              <a:t>Aleje  Ujazdowskie </a:t>
            </a:r>
          </a:p>
        </p:txBody>
      </p:sp>
      <p:sp>
        <p:nvSpPr>
          <p:cNvPr id="9" name="Prostokąt 8">
            <a:extLst/>
          </p:cNvPr>
          <p:cNvSpPr/>
          <p:nvPr/>
        </p:nvSpPr>
        <p:spPr>
          <a:xfrm>
            <a:off x="3995738" y="4797425"/>
            <a:ext cx="446405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j-ea"/>
                <a:cs typeface="+mj-cs"/>
              </a:rPr>
              <a:t>Las </a:t>
            </a:r>
            <a:r>
              <a:rPr lang="pl-PL" sz="2400" dirty="0" err="1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j-ea"/>
                <a:cs typeface="+mj-cs"/>
              </a:rPr>
              <a:t>Campanas</a:t>
            </a:r>
            <a:r>
              <a:rPr lang="pl-PL" sz="2400" dirty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j-ea"/>
                <a:cs typeface="+mj-cs"/>
              </a:rPr>
              <a:t> </a:t>
            </a:r>
            <a:r>
              <a:rPr lang="pl-PL" sz="2400" dirty="0" err="1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j-ea"/>
                <a:cs typeface="+mj-cs"/>
              </a:rPr>
              <a:t>Observatory</a:t>
            </a:r>
            <a:r>
              <a:rPr lang="pl-PL" sz="2400" dirty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j-ea"/>
                <a:cs typeface="+mj-cs"/>
              </a:rPr>
              <a:t>, Chile </a:t>
            </a:r>
          </a:p>
        </p:txBody>
      </p:sp>
      <p:pic>
        <p:nvPicPr>
          <p:cNvPr id="12295" name="Picture 2" descr="C:\Documents and Settings\UWUser\Pulpit\WARSZA~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886200"/>
            <a:ext cx="187166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pole tekstowe 9"/>
          <p:cNvSpPr txBox="1">
            <a:spLocks noChangeArrowheads="1"/>
          </p:cNvSpPr>
          <p:nvPr/>
        </p:nvSpPr>
        <p:spPr bwMode="auto">
          <a:xfrm>
            <a:off x="2916238" y="5300663"/>
            <a:ext cx="61341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Poszukiwanie planet pozasłonecznych,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mikrosoczewkowanie grawitacyjne,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poszukiwanie planet karłowatych w Układzie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Słonecznym.</a:t>
            </a:r>
          </a:p>
        </p:txBody>
      </p:sp>
    </p:spTree>
    <p:extLst>
      <p:ext uri="{BB962C8B-B14F-4D97-AF65-F5344CB8AC3E}">
        <p14:creationId xmlns:p14="http://schemas.microsoft.com/office/powerpoint/2010/main" val="3386173293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5295936" y="285728"/>
            <a:ext cx="3848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l-PL" sz="48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Mathematics</a:t>
            </a:r>
            <a:endParaRPr lang="pl-PL" sz="48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357290" y="357166"/>
            <a:ext cx="184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Quantum </a:t>
            </a:r>
            <a:r>
              <a:rPr lang="pl-PL" dirty="0" err="1" smtClean="0"/>
              <a:t>Groups</a:t>
            </a:r>
            <a:endParaRPr lang="pl-PL" dirty="0"/>
          </a:p>
        </p:txBody>
      </p:sp>
      <p:graphicFrame>
        <p:nvGraphicFramePr>
          <p:cNvPr id="19" name="Object 12"/>
          <p:cNvGraphicFramePr>
            <a:graphicFrameLocks noChangeAspect="1"/>
          </p:cNvGraphicFramePr>
          <p:nvPr/>
        </p:nvGraphicFramePr>
        <p:xfrm>
          <a:off x="1214414" y="785794"/>
          <a:ext cx="2071702" cy="1285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Acrobat Document" r:id="rId4" imgW="1683000" imgH="1252800" progId="AcroExch.Document.7">
                  <p:embed/>
                </p:oleObj>
              </mc:Choice>
              <mc:Fallback>
                <p:oleObj name="Acrobat Document" r:id="rId4" imgW="1683000" imgH="1252800" progId="AcroExch.Document.7">
                  <p:embed/>
                  <p:pic>
                    <p:nvPicPr>
                      <p:cNvPr id="1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14" y="785794"/>
                        <a:ext cx="2071702" cy="12852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 descr="slw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357166"/>
            <a:ext cx="585774" cy="732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kazio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8992" y="1285860"/>
            <a:ext cx="614418" cy="76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142976" y="5513973"/>
          <a:ext cx="2071702" cy="1228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Acrobat Document" r:id="rId8" imgW="1935000" imgH="993600" progId="AcroExch.Document.7">
                  <p:embed/>
                </p:oleObj>
              </mc:Choice>
              <mc:Fallback>
                <p:oleObj name="Acrobat Document" r:id="rId8" imgW="1935000" imgH="993600" progId="AcroExch.Document.7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76" y="5513973"/>
                        <a:ext cx="2071702" cy="12282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1142976" y="5072074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Differential</a:t>
            </a:r>
            <a:r>
              <a:rPr lang="pl-PL" dirty="0" smtClean="0"/>
              <a:t> Geometry</a:t>
            </a:r>
            <a:endParaRPr lang="pl-PL" dirty="0"/>
          </a:p>
        </p:txBody>
      </p:sp>
      <p:pic>
        <p:nvPicPr>
          <p:cNvPr id="9" name="Obraz 8" descr="urbanski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28992" y="5072074"/>
            <a:ext cx="614575" cy="768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kasiagr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28992" y="5929330"/>
            <a:ext cx="657360" cy="821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ole tekstowe 12"/>
          <p:cNvSpPr txBox="1"/>
          <p:nvPr/>
        </p:nvSpPr>
        <p:spPr>
          <a:xfrm>
            <a:off x="1214414" y="2285992"/>
            <a:ext cx="2046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Theory</a:t>
            </a:r>
            <a:r>
              <a:rPr lang="pl-PL" dirty="0" smtClean="0"/>
              <a:t> of </a:t>
            </a:r>
            <a:r>
              <a:rPr lang="pl-PL" dirty="0" err="1" smtClean="0"/>
              <a:t>Relativity</a:t>
            </a:r>
            <a:endParaRPr lang="pl-PL" dirty="0"/>
          </a:p>
        </p:txBody>
      </p:sp>
      <p:pic>
        <p:nvPicPr>
          <p:cNvPr id="14" name="Obraz 13" descr="jjacekj.jpe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28992" y="2285991"/>
            <a:ext cx="642942" cy="80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 descr="koscielecki.jpe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28992" y="3214686"/>
            <a:ext cx="642942" cy="80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 descr="Animation7.gif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57290" y="2714620"/>
            <a:ext cx="1828792" cy="11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28992" y="4143380"/>
            <a:ext cx="638169" cy="79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ole tekstowe 16"/>
          <p:cNvSpPr txBox="1"/>
          <p:nvPr/>
        </p:nvSpPr>
        <p:spPr>
          <a:xfrm>
            <a:off x="1428728" y="4214818"/>
            <a:ext cx="1691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Quantum Many </a:t>
            </a:r>
          </a:p>
          <a:p>
            <a:r>
              <a:rPr lang="pl-PL" dirty="0" smtClean="0"/>
              <a:t>Body </a:t>
            </a:r>
            <a:r>
              <a:rPr lang="pl-PL" dirty="0" err="1" smtClean="0"/>
              <a:t>Theory</a:t>
            </a:r>
            <a:endParaRPr lang="pl-PL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00562" y="1142984"/>
            <a:ext cx="404186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132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5184775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0713"/>
            <a:ext cx="1871662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0"/>
            <a:ext cx="34988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924175"/>
            <a:ext cx="2143125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>
            <a:extLst/>
          </p:cNvPr>
          <p:cNvSpPr/>
          <p:nvPr/>
        </p:nvSpPr>
        <p:spPr>
          <a:xfrm>
            <a:off x="250825" y="5949950"/>
            <a:ext cx="5148263" cy="7064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Badanie procesów zachodzących w atmosferze ziemskiej</a:t>
            </a:r>
          </a:p>
        </p:txBody>
      </p:sp>
      <p:pic>
        <p:nvPicPr>
          <p:cNvPr id="10247" name="Obraz 11" descr="fig_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655763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>
            <a:extLst/>
          </p:cNvPr>
          <p:cNvSpPr txBox="1"/>
          <p:nvPr/>
        </p:nvSpPr>
        <p:spPr>
          <a:xfrm>
            <a:off x="5724525" y="5949950"/>
            <a:ext cx="3168650" cy="64611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      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Badanie wnętrza Ziemi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     i innych ciał niebieskich</a:t>
            </a:r>
          </a:p>
        </p:txBody>
      </p:sp>
    </p:spTree>
    <p:extLst>
      <p:ext uri="{BB962C8B-B14F-4D97-AF65-F5344CB8AC3E}">
        <p14:creationId xmlns:p14="http://schemas.microsoft.com/office/powerpoint/2010/main" val="2368558721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Documents and Settings\UWUser\Pulpit\fig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32400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pole tekstowe 4"/>
          <p:cNvSpPr txBox="1">
            <a:spLocks noChangeArrowheads="1"/>
          </p:cNvSpPr>
          <p:nvPr/>
        </p:nvSpPr>
        <p:spPr bwMode="auto">
          <a:xfrm>
            <a:off x="3563938" y="1341438"/>
            <a:ext cx="5364162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Teoretyczne i eksperymentalne badania elementarnych  składników materii i ich oddziaływań. Badania asymetrii  materii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i antymaterii we Wszechświecie. LHC w CERN-ie,  eksperymenty neutrinowe. Poszukiwanie nowych teorii  (teoria strun, supersymetria …).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5124" name="pole tekstowe 5"/>
          <p:cNvSpPr txBox="1">
            <a:spLocks noChangeArrowheads="1"/>
          </p:cNvSpPr>
          <p:nvPr/>
        </p:nvSpPr>
        <p:spPr bwMode="auto">
          <a:xfrm>
            <a:off x="3276600" y="4005263"/>
            <a:ext cx="55435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Teoretyczne i doświadczalne  badania właściwości   jąder  atomowych leżących  z dala od  ścieżki stabilności.  Badanie  właściwości  materii jądrowej  w stanach o różnej   gęstości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 temperaturze.  Eksperymenty  m.in. w CERN-ie,  GSI Darmstadt,  Oak Ridge,  ŚLCJ.  Odkrycie i zbadanie promieniotwórczości dwuprotonowej.</a:t>
            </a:r>
          </a:p>
        </p:txBody>
      </p:sp>
      <p:pic>
        <p:nvPicPr>
          <p:cNvPr id="5125" name="Picture 5" descr="C:\Documents and Settings\UWUser\Pulpit\fig_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30241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pole tekstowe 6"/>
          <p:cNvSpPr txBox="1">
            <a:spLocks noChangeArrowheads="1"/>
          </p:cNvSpPr>
          <p:nvPr/>
        </p:nvSpPr>
        <p:spPr bwMode="auto">
          <a:xfrm>
            <a:off x="684213" y="333375"/>
            <a:ext cx="75009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Poznajemy Wszechświat we wszystkich skalach</a:t>
            </a: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03923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25838"/>
            <a:ext cx="22320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pole tekstowe 2"/>
          <p:cNvSpPr txBox="1">
            <a:spLocks noChangeArrowheads="1"/>
          </p:cNvSpPr>
          <p:nvPr/>
        </p:nvSpPr>
        <p:spPr bwMode="auto">
          <a:xfrm flipH="1">
            <a:off x="2411413" y="3933825"/>
            <a:ext cx="63373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Fotonika – metamateriały, nanoukłady plazmoniczne, mikroskopia bliskiego pola, przetwarzanie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 rozpoznawanie obrazów.</a:t>
            </a:r>
          </a:p>
        </p:txBody>
      </p:sp>
      <p:pic>
        <p:nvPicPr>
          <p:cNvPr id="6148" name="Picture 2" descr="C:\Documents and Settings\UWUser\Pulpit\ikonapn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187166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pole tekstowe 4"/>
          <p:cNvSpPr txBox="1">
            <a:spLocks noChangeArrowheads="1"/>
          </p:cNvSpPr>
          <p:nvPr/>
        </p:nvSpPr>
        <p:spPr bwMode="auto">
          <a:xfrm>
            <a:off x="2411413" y="765175"/>
            <a:ext cx="6481762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Eksperymentalne  i  teoretyczne  badania  struktury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funkcji  </a:t>
            </a:r>
            <a:r>
              <a:rPr lang="pl-PL" altLang="pl-PL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biomolekuł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(białek, kwasów nukleinowych).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Próba zrozumienia na poziomie molekularnym procesów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zachodzących w żywych organizmach. </a:t>
            </a:r>
          </a:p>
        </p:txBody>
      </p:sp>
      <p:pic>
        <p:nvPicPr>
          <p:cNvPr id="6150" name="Obraz 5" descr="durk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2017713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pole tekstowe 6"/>
          <p:cNvSpPr txBox="1">
            <a:spLocks noChangeArrowheads="1"/>
          </p:cNvSpPr>
          <p:nvPr/>
        </p:nvSpPr>
        <p:spPr bwMode="auto">
          <a:xfrm>
            <a:off x="2339975" y="2636838"/>
            <a:ext cx="5999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Neuroinformatyka. Badanie sygnałów pochodzących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z ludzkiego  mózgu.  Interfejsy mózg – komputer.</a:t>
            </a:r>
          </a:p>
        </p:txBody>
      </p:sp>
      <p:pic>
        <p:nvPicPr>
          <p:cNvPr id="6152" name="Picture 5" descr="C:\Documents and Settings\UWUser\Pulpit\fig_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97875" y="-29581475"/>
            <a:ext cx="20002500" cy="150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229225"/>
            <a:ext cx="17526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7" descr="C:\Documents and Settings\UWUser\Pulpit\grating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00663"/>
            <a:ext cx="20574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pole tekstowe 10"/>
          <p:cNvSpPr txBox="1">
            <a:spLocks noChangeArrowheads="1"/>
          </p:cNvSpPr>
          <p:nvPr/>
        </p:nvSpPr>
        <p:spPr bwMode="auto">
          <a:xfrm>
            <a:off x="2411413" y="5445125"/>
            <a:ext cx="6534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Femtosekundowe impulsy laserowe używane w badaniach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dynamiki ultraszybkich procesów w cząsteczkach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chemicznych.  Początek badań z eksperymentalnej optyki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kwantowej. </a:t>
            </a:r>
          </a:p>
        </p:txBody>
      </p:sp>
    </p:spTree>
    <p:extLst>
      <p:ext uri="{BB962C8B-B14F-4D97-AF65-F5344CB8AC3E}">
        <p14:creationId xmlns:p14="http://schemas.microsoft.com/office/powerpoint/2010/main" val="111245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C:\Documents and Settings\UWUser\Pulpit\Faculty_of_PhysicsEU\fig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3240087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pole tekstowe 4"/>
          <p:cNvSpPr txBox="1">
            <a:spLocks noChangeArrowheads="1"/>
          </p:cNvSpPr>
          <p:nvPr/>
        </p:nvSpPr>
        <p:spPr bwMode="auto">
          <a:xfrm>
            <a:off x="3587750" y="549275"/>
            <a:ext cx="55562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Badania właściwości warstw grafenowych, badania mechanizmów nieklasycznej  emisji światła z kropek kwantowych umieszczonych w strukturach fotonicznych , optyczne badania kryształów objętościowych i struktur kwantowych ( kropki i studnie kwantowe).  Zakupiona ostatnio aparatura: MBE, FIB, EPR,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AFM/STM.   </a:t>
            </a:r>
          </a:p>
        </p:txBody>
      </p:sp>
      <p:sp>
        <p:nvSpPr>
          <p:cNvPr id="7172" name="pole tekstowe 5"/>
          <p:cNvSpPr txBox="1">
            <a:spLocks noChangeArrowheads="1"/>
          </p:cNvSpPr>
          <p:nvPr/>
        </p:nvSpPr>
        <p:spPr bwMode="auto">
          <a:xfrm>
            <a:off x="395288" y="5300663"/>
            <a:ext cx="8280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Badania teoretyczne dotyczące zagadnień  związanych  z rozwiązaniem ścisłych  modeli mechaniki statystycznej,  ciała stałego i płynów, opisem układów  silnie  skorelowanych  oraz modelowaniem  własności  nanostruktur   i makrocząsteczek.</a:t>
            </a:r>
          </a:p>
        </p:txBody>
      </p:sp>
      <p:pic>
        <p:nvPicPr>
          <p:cNvPr id="7173" name="Picture 2" descr="C:\Users\Teresa\AppData\Local\Microsoft\Windows\Temporary Internet Files\Low\Content.IE5\SJ626LIS\fizyka_materii_skon[1]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284538"/>
            <a:ext cx="660400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0249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ole tekstowe 2"/>
          <p:cNvSpPr txBox="1">
            <a:spLocks noChangeArrowheads="1"/>
          </p:cNvSpPr>
          <p:nvPr/>
        </p:nvSpPr>
        <p:spPr bwMode="auto">
          <a:xfrm>
            <a:off x="4932363" y="3284538"/>
            <a:ext cx="347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Teoria grup kwantowych</a:t>
            </a:r>
          </a:p>
        </p:txBody>
      </p:sp>
      <p:graphicFrame>
        <p:nvGraphicFramePr>
          <p:cNvPr id="8195" name="Object 12"/>
          <p:cNvGraphicFramePr>
            <a:graphicFrameLocks noChangeAspect="1"/>
          </p:cNvGraphicFramePr>
          <p:nvPr/>
        </p:nvGraphicFramePr>
        <p:xfrm>
          <a:off x="5508625" y="1773238"/>
          <a:ext cx="2303463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4" imgW="1683000" imgH="1252800" progId="AcroExch.Document.7">
                  <p:embed/>
                </p:oleObj>
              </mc:Choice>
              <mc:Fallback>
                <p:oleObj name="Acrobat Document" r:id="rId4" imgW="1683000" imgH="1252800" progId="AcroExch.Document.7">
                  <p:embed/>
                  <p:pic>
                    <p:nvPicPr>
                      <p:cNvPr id="819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1773238"/>
                        <a:ext cx="2303463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pole tekstowe 12"/>
          <p:cNvSpPr txBox="1">
            <a:spLocks noChangeArrowheads="1"/>
          </p:cNvSpPr>
          <p:nvPr/>
        </p:nvSpPr>
        <p:spPr bwMode="auto">
          <a:xfrm>
            <a:off x="1476375" y="4437063"/>
            <a:ext cx="25034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Teoria grawitacja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8197" name="Obraz 15" descr="Animation7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141663"/>
            <a:ext cx="2074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pole tekstowe 13"/>
          <p:cNvSpPr txBox="1">
            <a:spLocks noChangeArrowheads="1"/>
          </p:cNvSpPr>
          <p:nvPr/>
        </p:nvSpPr>
        <p:spPr bwMode="auto">
          <a:xfrm>
            <a:off x="4643438" y="0"/>
            <a:ext cx="43211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endParaRPr lang="pl-PL" altLang="pl-PL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Kondensaty Bosego-Einsteina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Optyka kwantowa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Precyzyjne  obliczenia struktury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 i właściwości atomów</a:t>
            </a:r>
          </a:p>
        </p:txBody>
      </p:sp>
      <p:sp>
        <p:nvSpPr>
          <p:cNvPr id="8199" name="pole tekstowe 14"/>
          <p:cNvSpPr txBox="1">
            <a:spLocks noChangeArrowheads="1"/>
          </p:cNvSpPr>
          <p:nvPr/>
        </p:nvSpPr>
        <p:spPr bwMode="auto">
          <a:xfrm>
            <a:off x="755650" y="5373688"/>
            <a:ext cx="5499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„Pi of the Sky”</a:t>
            </a: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- rejestracja rozbłysków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gamma   z odległych galaktyk </a:t>
            </a:r>
          </a:p>
        </p:txBody>
      </p:sp>
      <p:pic>
        <p:nvPicPr>
          <p:cNvPr id="8200" name="Picture 4" descr="C:\Users\Teresa\AppData\Local\Microsoft\Windows\Temporary Internet Files\Low\Content.IE5\ECI2J69N\aaa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92600"/>
            <a:ext cx="2751137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C:\Users\Teresa\AppData\Local\Microsoft\Windows\Temporary Internet Files\Low\Content.IE5\ST03Q6HL\Przechwytywanie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2767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534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ctrTitle"/>
          </p:nvPr>
        </p:nvSpPr>
        <p:spPr>
          <a:xfrm>
            <a:off x="684213" y="115888"/>
            <a:ext cx="7772400" cy="1470025"/>
          </a:xfrm>
        </p:spPr>
        <p:txBody>
          <a:bodyPr/>
          <a:lstStyle/>
          <a:p>
            <a:pPr eaLnBrk="1" hangingPunct="1"/>
            <a:r>
              <a:rPr lang="pl-PL" altLang="pl-PL" sz="2800" smtClean="0"/>
              <a:t>MBE – Molecular Beam Epitaxy</a:t>
            </a:r>
            <a:br>
              <a:rPr lang="pl-PL" altLang="pl-PL" sz="2800" smtClean="0"/>
            </a:br>
            <a:r>
              <a:rPr lang="pl-PL" altLang="pl-PL" sz="2800" smtClean="0"/>
              <a:t>(epitaksja z wiązek molekularnych)</a:t>
            </a:r>
            <a:br>
              <a:rPr lang="pl-PL" altLang="pl-PL" sz="2800" smtClean="0"/>
            </a:br>
            <a:r>
              <a:rPr lang="pl-PL" altLang="pl-PL" sz="2800" smtClean="0"/>
              <a:t>nowym laboratorium Wydziału Fizyki UW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subTitle" idx="1"/>
          </p:nvPr>
        </p:nvSpPr>
        <p:spPr>
          <a:xfrm>
            <a:off x="6156325" y="2060575"/>
            <a:ext cx="2700338" cy="33845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pl-PL" altLang="pl-PL" sz="1800" smtClean="0">
                <a:solidFill>
                  <a:schemeClr val="tx1"/>
                </a:solidFill>
              </a:rPr>
              <a:t>Dwie komory wzrostu: jedna dla półprzewodników z grupy II-VI (np. ZnTe), druga dla grupy III-V (np. GaAs).</a:t>
            </a:r>
          </a:p>
          <a:p>
            <a:pPr eaLnBrk="1" hangingPunct="1">
              <a:lnSpc>
                <a:spcPct val="80000"/>
              </a:lnSpc>
            </a:pPr>
            <a:endParaRPr lang="pl-PL" altLang="pl-PL" sz="180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pl-PL" sz="1800" smtClean="0">
                <a:solidFill>
                  <a:schemeClr val="tx1"/>
                </a:solidFill>
              </a:rPr>
              <a:t>Nasze plany: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1800" smtClean="0">
                <a:solidFill>
                  <a:schemeClr val="tx1"/>
                </a:solidFill>
              </a:rPr>
              <a:t>wzrost kropek kwantowych,</a:t>
            </a:r>
            <a:br>
              <a:rPr lang="pl-PL" altLang="pl-PL" sz="1800" smtClean="0">
                <a:solidFill>
                  <a:schemeClr val="tx1"/>
                </a:solidFill>
              </a:rPr>
            </a:br>
            <a:r>
              <a:rPr lang="pl-PL" altLang="pl-PL" sz="1800" smtClean="0">
                <a:solidFill>
                  <a:schemeClr val="tx1"/>
                </a:solidFill>
              </a:rPr>
              <a:t>struktur fotonicznych, nowych półprzewodników półmagnetycznych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900738"/>
            <a:ext cx="287972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MBE_uruchomione_na_U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44700"/>
            <a:ext cx="5951538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2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Users\Teresa\Desktop\po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403225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C:\Documents and Settings\UWUser\Pulpit\Stacje%20robocz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248602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az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213100"/>
            <a:ext cx="484187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http://www.fuw.edu.pl/%7Ewmpac/WP_MB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36576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8065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:\Users\Teresa\Desktop\ZD3DSC0426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708275"/>
            <a:ext cx="4321175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http://www.biogeo.uw.edu.pl/icons/ikona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25923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http://www.biogeo.uw.edu.pl/icons/ikonapn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37050"/>
            <a:ext cx="25193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/>
          </p:cNvPr>
          <p:cNvSpPr txBox="1"/>
          <p:nvPr/>
        </p:nvSpPr>
        <p:spPr>
          <a:xfrm>
            <a:off x="250825" y="115888"/>
            <a:ext cx="8137525" cy="1447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Zastosowania fizyki w biologii i medycynie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Specjalność :  Biofizyka molekularna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Specjalność:   Projektowanie molekularne i </a:t>
            </a:r>
            <a:r>
              <a:rPr lang="pl-PL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bioinformatyka</a:t>
            </a:r>
            <a:endParaRPr lang="pl-PL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979835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468"/>
            <a:ext cx="4757302" cy="714546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92691" y="281155"/>
            <a:ext cx="3645291" cy="1385545"/>
          </a:xfrm>
        </p:spPr>
        <p:txBody>
          <a:bodyPr>
            <a:noAutofit/>
          </a:bodyPr>
          <a:lstStyle/>
          <a:p>
            <a:r>
              <a:rPr lang="pl-PL" dirty="0" smtClean="0">
                <a:latin typeface="+mn-lt"/>
                <a:ea typeface="Roboto" panose="020B0706030804020204" pitchFamily="2" charset="0"/>
              </a:rPr>
              <a:t>SPOŁECZNOŚĆ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70329" y="1840876"/>
            <a:ext cx="3906091" cy="486765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pl-PL" sz="2300" dirty="0" smtClean="0"/>
              <a:t>7300 pracowników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pl-PL" sz="1600" dirty="0" smtClean="0"/>
              <a:t>3800 </a:t>
            </a:r>
            <a:r>
              <a:rPr lang="pl-PL" sz="1600" dirty="0"/>
              <a:t>nauczycieli </a:t>
            </a:r>
            <a:r>
              <a:rPr lang="pl-PL" sz="1600" dirty="0" smtClean="0"/>
              <a:t>akademickich</a:t>
            </a:r>
            <a:endParaRPr lang="pl-PL" sz="1600" dirty="0"/>
          </a:p>
          <a:p>
            <a:pPr>
              <a:lnSpc>
                <a:spcPct val="120000"/>
              </a:lnSpc>
            </a:pPr>
            <a:r>
              <a:rPr lang="pl-PL" sz="2300" dirty="0" smtClean="0"/>
              <a:t>45</a:t>
            </a:r>
            <a:r>
              <a:rPr lang="pl-PL" sz="2300" dirty="0"/>
              <a:t> 5</a:t>
            </a:r>
            <a:r>
              <a:rPr lang="pl-PL" sz="2300" dirty="0" smtClean="0"/>
              <a:t>00 </a:t>
            </a:r>
            <a:r>
              <a:rPr lang="pl-PL" sz="2300" dirty="0"/>
              <a:t>studentów I </a:t>
            </a:r>
            <a:r>
              <a:rPr lang="pl-PL" sz="2300" dirty="0" err="1"/>
              <a:t>i</a:t>
            </a:r>
            <a:r>
              <a:rPr lang="pl-PL" sz="2300" dirty="0"/>
              <a:t> II </a:t>
            </a:r>
            <a:r>
              <a:rPr lang="pl-PL" sz="2300" dirty="0" smtClean="0"/>
              <a:t>stopnia</a:t>
            </a:r>
            <a:endParaRPr lang="pl-PL" sz="2300" dirty="0"/>
          </a:p>
          <a:p>
            <a:pPr>
              <a:lnSpc>
                <a:spcPct val="120000"/>
              </a:lnSpc>
            </a:pPr>
            <a:r>
              <a:rPr lang="pl-PL" sz="2300" dirty="0" smtClean="0"/>
              <a:t>3000 doktorantów</a:t>
            </a:r>
            <a:endParaRPr lang="pl-PL" sz="2300" dirty="0"/>
          </a:p>
          <a:p>
            <a:pPr>
              <a:lnSpc>
                <a:spcPct val="120000"/>
              </a:lnSpc>
            </a:pPr>
            <a:r>
              <a:rPr lang="pl-PL" sz="2300" dirty="0" smtClean="0"/>
              <a:t>4800 </a:t>
            </a:r>
            <a:r>
              <a:rPr lang="pl-PL" sz="2300" dirty="0"/>
              <a:t>obcokrajowców wśród studentów i </a:t>
            </a:r>
            <a:r>
              <a:rPr lang="pl-PL" sz="2300" dirty="0" smtClean="0"/>
              <a:t>doktorantów</a:t>
            </a:r>
            <a:endParaRPr lang="pl-PL" sz="2300" dirty="0"/>
          </a:p>
          <a:p>
            <a:pPr>
              <a:lnSpc>
                <a:spcPct val="120000"/>
              </a:lnSpc>
            </a:pPr>
            <a:r>
              <a:rPr lang="pl-PL" sz="2300" dirty="0" smtClean="0"/>
              <a:t>3000 słuchaczy </a:t>
            </a:r>
            <a:r>
              <a:rPr lang="pl-PL" sz="2300" dirty="0"/>
              <a:t>studiów podyplomowych </a:t>
            </a:r>
          </a:p>
          <a:p>
            <a:pPr>
              <a:lnSpc>
                <a:spcPct val="120000"/>
              </a:lnSpc>
            </a:pPr>
            <a:r>
              <a:rPr lang="pl-PL" sz="2300" dirty="0" smtClean="0"/>
              <a:t>34</a:t>
            </a:r>
            <a:r>
              <a:rPr lang="pl-PL" sz="2300" dirty="0"/>
              <a:t> </a:t>
            </a:r>
            <a:r>
              <a:rPr lang="pl-PL" sz="2300" dirty="0" smtClean="0"/>
              <a:t>000 kandydatów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pl-PL" sz="1600" dirty="0" smtClean="0"/>
              <a:t>2500 </a:t>
            </a:r>
            <a:r>
              <a:rPr lang="pl-PL" sz="1600" dirty="0"/>
              <a:t>obcokrajowców </a:t>
            </a:r>
          </a:p>
          <a:p>
            <a:pPr>
              <a:lnSpc>
                <a:spcPct val="120000"/>
              </a:lnSpc>
            </a:pPr>
            <a:r>
              <a:rPr lang="pl-PL" sz="2300" dirty="0" smtClean="0"/>
              <a:t>10</a:t>
            </a:r>
            <a:r>
              <a:rPr lang="pl-PL" sz="2300" dirty="0"/>
              <a:t> 000 absolwentów </a:t>
            </a:r>
            <a:r>
              <a:rPr lang="pl-PL" sz="2300" dirty="0" smtClean="0"/>
              <a:t>rocznie</a:t>
            </a:r>
            <a:r>
              <a:rPr lang="en-GB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en-GB" sz="1800" dirty="0" smtClean="0">
                <a:latin typeface="Roboto Light" panose="02000000000000000000" pitchFamily="2" charset="0"/>
                <a:ea typeface="Roboto Light" panose="02000000000000000000" pitchFamily="2" charset="0"/>
              </a:rPr>
            </a:br>
            <a:endParaRPr lang="en-GB" sz="18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17" name="Łącznik prosty 16"/>
          <p:cNvCxnSpPr/>
          <p:nvPr/>
        </p:nvCxnSpPr>
        <p:spPr>
          <a:xfrm flipV="1">
            <a:off x="4757302" y="1579418"/>
            <a:ext cx="4386698" cy="83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rójkąt prostokątny 7"/>
          <p:cNvSpPr/>
          <p:nvPr/>
        </p:nvSpPr>
        <p:spPr>
          <a:xfrm rot="10800000">
            <a:off x="4177715" y="-1478"/>
            <a:ext cx="579587" cy="743164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</p:spTree>
    <p:extLst>
      <p:ext uri="{BB962C8B-B14F-4D97-AF65-F5344CB8AC3E}">
        <p14:creationId xmlns:p14="http://schemas.microsoft.com/office/powerpoint/2010/main" val="13401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lakat_a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0"/>
            <a:ext cx="4857784" cy="6870365"/>
          </a:xfrm>
          <a:prstGeom prst="rect">
            <a:avLst/>
          </a:prstGeom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6715140" y="142852"/>
            <a:ext cx="2214546" cy="107157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New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Initiatives</a:t>
            </a:r>
            <a:r>
              <a:rPr kumimoji="0" lang="pl-PL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1667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33" y="-134471"/>
            <a:ext cx="9173934" cy="6992471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 rot="16200000">
            <a:off x="3270853" y="1005521"/>
            <a:ext cx="2554941" cy="9191352"/>
          </a:xfrm>
          <a:prstGeom prst="rect">
            <a:avLst/>
          </a:prstGeom>
          <a:solidFill>
            <a:srgbClr val="00223E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smtClean="0"/>
              <a:t> </a:t>
            </a:r>
            <a:endParaRPr lang="pl-PL" sz="1350" dirty="0"/>
          </a:p>
        </p:txBody>
      </p:sp>
      <p:sp>
        <p:nvSpPr>
          <p:cNvPr id="5" name="Trójkąt prostokątny 4"/>
          <p:cNvSpPr/>
          <p:nvPr/>
        </p:nvSpPr>
        <p:spPr>
          <a:xfrm rot="16200000">
            <a:off x="8317676" y="6029696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6" name="Symbol zastępczy tekstu 4"/>
          <p:cNvSpPr txBox="1">
            <a:spLocks/>
          </p:cNvSpPr>
          <p:nvPr/>
        </p:nvSpPr>
        <p:spPr>
          <a:xfrm>
            <a:off x="77896" y="4323726"/>
            <a:ext cx="8940853" cy="2541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200" dirty="0" err="1">
                <a:solidFill>
                  <a:schemeClr val="bg1"/>
                </a:solidFill>
              </a:rPr>
              <a:t>Warsaw</a:t>
            </a:r>
            <a:r>
              <a:rPr lang="pl-PL" sz="2200" dirty="0">
                <a:solidFill>
                  <a:schemeClr val="bg1"/>
                </a:solidFill>
              </a:rPr>
              <a:t> </a:t>
            </a:r>
            <a:r>
              <a:rPr lang="pl-PL" sz="2200" dirty="0" err="1">
                <a:solidFill>
                  <a:schemeClr val="bg1"/>
                </a:solidFill>
              </a:rPr>
              <a:t>Genomics</a:t>
            </a:r>
            <a:r>
              <a:rPr lang="pl-PL" sz="2200" dirty="0">
                <a:solidFill>
                  <a:schemeClr val="bg1"/>
                </a:solidFill>
              </a:rPr>
              <a:t> to </a:t>
            </a:r>
            <a:r>
              <a:rPr lang="pl-PL" sz="2200" dirty="0" err="1" smtClean="0">
                <a:solidFill>
                  <a:schemeClr val="bg1"/>
                </a:solidFill>
              </a:rPr>
              <a:t>spin</a:t>
            </a:r>
            <a:r>
              <a:rPr lang="pl-PL" sz="2200" dirty="0" smtClean="0">
                <a:solidFill>
                  <a:schemeClr val="bg1"/>
                </a:solidFill>
              </a:rPr>
              <a:t>-off UW. Zespół </a:t>
            </a:r>
            <a:r>
              <a:rPr lang="pl-PL" sz="2200" dirty="0">
                <a:solidFill>
                  <a:schemeClr val="bg1"/>
                </a:solidFill>
              </a:rPr>
              <a:t>naukowców potrafi znaleźć w genomie człowieka błędy odpowiedzialne za powstawanie chorób dziedzicznych, w tym nowotworów. Spółka została uznana za najlepszy start-</a:t>
            </a:r>
            <a:r>
              <a:rPr lang="pl-PL" sz="2200" dirty="0" err="1">
                <a:solidFill>
                  <a:schemeClr val="bg1"/>
                </a:solidFill>
              </a:rPr>
              <a:t>up</a:t>
            </a:r>
            <a:r>
              <a:rPr lang="pl-PL" sz="2200" dirty="0">
                <a:solidFill>
                  <a:schemeClr val="bg1"/>
                </a:solidFill>
              </a:rPr>
              <a:t> biotechnologiczny w Polsce </a:t>
            </a:r>
            <a:r>
              <a:rPr lang="pl-PL" sz="2200" dirty="0" smtClean="0">
                <a:solidFill>
                  <a:schemeClr val="bg1"/>
                </a:solidFill>
              </a:rPr>
              <a:t>w konkursie </a:t>
            </a:r>
            <a:r>
              <a:rPr lang="pl-PL" sz="2200" dirty="0">
                <a:solidFill>
                  <a:schemeClr val="bg1"/>
                </a:solidFill>
              </a:rPr>
              <a:t>Central </a:t>
            </a:r>
            <a:r>
              <a:rPr lang="pl-PL" sz="2200" dirty="0" err="1">
                <a:solidFill>
                  <a:schemeClr val="bg1"/>
                </a:solidFill>
              </a:rPr>
              <a:t>European</a:t>
            </a:r>
            <a:r>
              <a:rPr lang="pl-PL" sz="2200" dirty="0">
                <a:solidFill>
                  <a:schemeClr val="bg1"/>
                </a:solidFill>
              </a:rPr>
              <a:t> Startup </a:t>
            </a:r>
            <a:r>
              <a:rPr lang="pl-PL" sz="2200" dirty="0" err="1">
                <a:solidFill>
                  <a:schemeClr val="bg1"/>
                </a:solidFill>
              </a:rPr>
              <a:t>Awards</a:t>
            </a:r>
            <a:r>
              <a:rPr lang="pl-PL" sz="2200" dirty="0">
                <a:solidFill>
                  <a:schemeClr val="bg1"/>
                </a:solidFill>
              </a:rPr>
              <a:t>. </a:t>
            </a:r>
            <a:r>
              <a:rPr lang="pl-PL" sz="2200" dirty="0" smtClean="0">
                <a:solidFill>
                  <a:schemeClr val="bg1"/>
                </a:solidFill>
              </a:rPr>
              <a:t>W </a:t>
            </a:r>
            <a:r>
              <a:rPr lang="pl-PL" sz="2200" dirty="0">
                <a:solidFill>
                  <a:schemeClr val="bg1"/>
                </a:solidFill>
              </a:rPr>
              <a:t>2017 r. ruszył ogólnopolski program </a:t>
            </a:r>
            <a:r>
              <a:rPr lang="pl-PL" sz="2200" dirty="0" smtClean="0">
                <a:solidFill>
                  <a:schemeClr val="bg1"/>
                </a:solidFill>
              </a:rPr>
              <a:t>badań </a:t>
            </a:r>
            <a:r>
              <a:rPr lang="pl-PL" sz="2200" dirty="0">
                <a:solidFill>
                  <a:schemeClr val="bg1"/>
                </a:solidFill>
              </a:rPr>
              <a:t>przesiewowych w kierunku nowotworów „Badamygeny.pl</a:t>
            </a:r>
            <a:r>
              <a:rPr lang="pl-PL" sz="2200" dirty="0" smtClean="0">
                <a:solidFill>
                  <a:schemeClr val="bg1"/>
                </a:solidFill>
              </a:rPr>
              <a:t>”. </a:t>
            </a:r>
            <a:endParaRPr lang="pl-PL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8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0" y="0"/>
            <a:ext cx="9197438" cy="68580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 rot="16200000">
            <a:off x="3291512" y="988094"/>
            <a:ext cx="2494870" cy="9244942"/>
          </a:xfrm>
          <a:prstGeom prst="rect">
            <a:avLst/>
          </a:prstGeom>
          <a:solidFill>
            <a:srgbClr val="00223E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smtClean="0"/>
              <a:t> </a:t>
            </a:r>
            <a:endParaRPr lang="pl-PL" sz="1350" dirty="0"/>
          </a:p>
        </p:txBody>
      </p:sp>
      <p:sp>
        <p:nvSpPr>
          <p:cNvPr id="5" name="Trójkąt prostokątny 4"/>
          <p:cNvSpPr/>
          <p:nvPr/>
        </p:nvSpPr>
        <p:spPr>
          <a:xfrm rot="16200000">
            <a:off x="8317676" y="6014258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6" name="Symbol zastępczy tekstu 4"/>
          <p:cNvSpPr txBox="1">
            <a:spLocks/>
          </p:cNvSpPr>
          <p:nvPr/>
        </p:nvSpPr>
        <p:spPr>
          <a:xfrm>
            <a:off x="0" y="4363129"/>
            <a:ext cx="9144000" cy="1757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sz="2200" dirty="0" smtClean="0">
                <a:solidFill>
                  <a:schemeClr val="bg1"/>
                </a:solidFill>
              </a:rPr>
              <a:t>Naukowcy z UW rozwiązali kwestie nietrwałości </a:t>
            </a:r>
            <a:r>
              <a:rPr lang="pl-PL" sz="2200" dirty="0">
                <a:solidFill>
                  <a:schemeClr val="bg1"/>
                </a:solidFill>
              </a:rPr>
              <a:t>mRNA i zwiększyli jego produktywność. O</a:t>
            </a:r>
            <a:r>
              <a:rPr lang="pl-PL" sz="2200" dirty="0" smtClean="0">
                <a:solidFill>
                  <a:schemeClr val="bg1"/>
                </a:solidFill>
              </a:rPr>
              <a:t>dkrycie otwiera nowy </a:t>
            </a:r>
            <a:r>
              <a:rPr lang="pl-PL" sz="2200" dirty="0">
                <a:solidFill>
                  <a:schemeClr val="bg1"/>
                </a:solidFill>
              </a:rPr>
              <a:t>rozdział w opracowywaniu </a:t>
            </a:r>
            <a:r>
              <a:rPr lang="pl-PL" sz="2200" dirty="0" smtClean="0">
                <a:solidFill>
                  <a:schemeClr val="bg1"/>
                </a:solidFill>
              </a:rPr>
              <a:t>szczepionek genetycznych pozwalających </a:t>
            </a:r>
            <a:r>
              <a:rPr lang="pl-PL" sz="2200" dirty="0">
                <a:solidFill>
                  <a:schemeClr val="bg1"/>
                </a:solidFill>
              </a:rPr>
              <a:t>w </a:t>
            </a:r>
            <a:r>
              <a:rPr lang="pl-PL" sz="2200" dirty="0" smtClean="0">
                <a:solidFill>
                  <a:schemeClr val="bg1"/>
                </a:solidFill>
              </a:rPr>
              <a:t>przyszłości </a:t>
            </a:r>
            <a:r>
              <a:rPr lang="pl-PL" sz="2200" dirty="0">
                <a:solidFill>
                  <a:schemeClr val="bg1"/>
                </a:solidFill>
              </a:rPr>
              <a:t>zwalczać m.in. nowotwory złośliwe. </a:t>
            </a:r>
            <a:r>
              <a:rPr lang="pl-PL" sz="2200" dirty="0" smtClean="0">
                <a:solidFill>
                  <a:schemeClr val="bg1"/>
                </a:solidFill>
              </a:rPr>
              <a:t>Zespół był </a:t>
            </a:r>
            <a:r>
              <a:rPr lang="pl-PL" sz="2200" dirty="0">
                <a:solidFill>
                  <a:schemeClr val="bg1"/>
                </a:solidFill>
              </a:rPr>
              <a:t>nominowany </a:t>
            </a:r>
            <a:r>
              <a:rPr lang="pl-PL" sz="2200" dirty="0" smtClean="0">
                <a:solidFill>
                  <a:schemeClr val="bg1"/>
                </a:solidFill>
              </a:rPr>
              <a:t>w konkursie Europejskiego Urzędu Patentowego do </a:t>
            </a:r>
            <a:r>
              <a:rPr lang="pl-PL" sz="2200" dirty="0">
                <a:solidFill>
                  <a:schemeClr val="bg1"/>
                </a:solidFill>
              </a:rPr>
              <a:t>nagrody </a:t>
            </a:r>
            <a:r>
              <a:rPr lang="pl-PL" sz="2200" dirty="0" err="1">
                <a:solidFill>
                  <a:schemeClr val="bg1"/>
                </a:solidFill>
              </a:rPr>
              <a:t>European</a:t>
            </a:r>
            <a:r>
              <a:rPr lang="pl-PL" sz="2200" dirty="0">
                <a:solidFill>
                  <a:schemeClr val="bg1"/>
                </a:solidFill>
              </a:rPr>
              <a:t> </a:t>
            </a:r>
            <a:r>
              <a:rPr lang="pl-PL" sz="2200" dirty="0" err="1">
                <a:solidFill>
                  <a:schemeClr val="bg1"/>
                </a:solidFill>
              </a:rPr>
              <a:t>Inventor</a:t>
            </a:r>
            <a:r>
              <a:rPr lang="pl-PL" sz="2200" dirty="0">
                <a:solidFill>
                  <a:schemeClr val="bg1"/>
                </a:solidFill>
              </a:rPr>
              <a:t> </a:t>
            </a:r>
            <a:r>
              <a:rPr lang="pl-PL" sz="2200" dirty="0" err="1">
                <a:solidFill>
                  <a:schemeClr val="bg1"/>
                </a:solidFill>
              </a:rPr>
              <a:t>Award</a:t>
            </a:r>
            <a:r>
              <a:rPr lang="pl-PL" sz="2200" dirty="0">
                <a:solidFill>
                  <a:schemeClr val="bg1"/>
                </a:solidFill>
              </a:rPr>
              <a:t> 2018 w kategorii </a:t>
            </a:r>
            <a:r>
              <a:rPr lang="pl-PL" sz="2200" dirty="0" smtClean="0">
                <a:solidFill>
                  <a:schemeClr val="bg1"/>
                </a:solidFill>
              </a:rPr>
              <a:t>badania. </a:t>
            </a:r>
            <a:endParaRPr lang="pl-PL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DSC00005.JPG" descr="DSC000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tudents: 850 (350 first year)…"/>
          <p:cNvSpPr txBox="1">
            <a:spLocks noGrp="1"/>
          </p:cNvSpPr>
          <p:nvPr>
            <p:ph type="body" idx="4294967295"/>
          </p:nvPr>
        </p:nvSpPr>
        <p:spPr>
          <a:xfrm>
            <a:off x="339634" y="287383"/>
            <a:ext cx="8412479" cy="6148251"/>
          </a:xfrm>
          <a:prstGeom prst="rect">
            <a:avLst/>
          </a:prstGeom>
          <a:effectLst>
            <a:outerShdw blurRad="190500" dist="635000" dir="5400000" rotWithShape="0">
              <a:srgbClr val="000000"/>
            </a:outerShdw>
          </a:effectLst>
        </p:spPr>
        <p:txBody>
          <a:bodyPr vert="horz" lIns="0" tIns="0" rIns="0" bIns="0" rtlCol="0" anchor="t">
            <a:normAutofit/>
          </a:bodyPr>
          <a:lstStyle/>
          <a:p>
            <a:pPr marL="0" indent="17358" defTabSz="578622">
              <a:lnSpc>
                <a:spcPct val="80000"/>
              </a:lnSpc>
              <a:spcBef>
                <a:spcPts val="352"/>
              </a:spcBef>
              <a:buNone/>
              <a:defRPr sz="3239">
                <a:solidFill>
                  <a:srgbClr val="351209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dirty="0"/>
          </a:p>
          <a:p>
            <a:pPr marL="0" indent="17358" defTabSz="578622">
              <a:lnSpc>
                <a:spcPct val="80000"/>
              </a:lnSpc>
              <a:spcBef>
                <a:spcPts val="352"/>
              </a:spcBef>
              <a:buNone/>
              <a:defRPr sz="4050">
                <a:solidFill>
                  <a:srgbClr val="FFFFFF"/>
                </a:solidFill>
                <a:effectLst>
                  <a:outerShdw blurRad="34289" dist="34289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Students: 850 (350 first year)</a:t>
            </a:r>
          </a:p>
          <a:p>
            <a:pPr marL="0" indent="17358" defTabSz="578622">
              <a:lnSpc>
                <a:spcPct val="80000"/>
              </a:lnSpc>
              <a:spcBef>
                <a:spcPts val="352"/>
              </a:spcBef>
              <a:buNone/>
              <a:defRPr sz="4050">
                <a:solidFill>
                  <a:srgbClr val="FFFFFF"/>
                </a:solidFill>
                <a:effectLst>
                  <a:outerShdw blurRad="34289" dist="34289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0" indent="17358" defTabSz="578622">
              <a:lnSpc>
                <a:spcPct val="80000"/>
              </a:lnSpc>
              <a:spcBef>
                <a:spcPts val="352"/>
              </a:spcBef>
              <a:buNone/>
              <a:defRPr sz="4050">
                <a:solidFill>
                  <a:srgbClr val="FFFFFF"/>
                </a:solidFill>
                <a:effectLst>
                  <a:outerShdw blurRad="34289" dist="34289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     PhD students: ~162</a:t>
            </a:r>
          </a:p>
          <a:p>
            <a:pPr marL="0" indent="17358" defTabSz="578622">
              <a:lnSpc>
                <a:spcPct val="80000"/>
              </a:lnSpc>
              <a:spcBef>
                <a:spcPts val="352"/>
              </a:spcBef>
              <a:buNone/>
              <a:defRPr sz="4050">
                <a:solidFill>
                  <a:srgbClr val="FFFFFF"/>
                </a:solidFill>
                <a:effectLst>
                  <a:outerShdw blurRad="34289" dist="34289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0" indent="17358" defTabSz="578622">
              <a:lnSpc>
                <a:spcPct val="80000"/>
              </a:lnSpc>
              <a:spcBef>
                <a:spcPts val="352"/>
              </a:spcBef>
              <a:buNone/>
              <a:defRPr sz="4050">
                <a:solidFill>
                  <a:srgbClr val="FFFFFF"/>
                </a:solidFill>
                <a:effectLst>
                  <a:outerShdw blurRad="34289" dist="34289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      Academic staff:  226 </a:t>
            </a:r>
          </a:p>
          <a:p>
            <a:pPr marL="0" indent="17358" defTabSz="578622">
              <a:lnSpc>
                <a:spcPct val="80000"/>
              </a:lnSpc>
              <a:spcBef>
                <a:spcPts val="352"/>
              </a:spcBef>
              <a:buNone/>
              <a:defRPr sz="4050">
                <a:solidFill>
                  <a:srgbClr val="FFFFFF"/>
                </a:solidFill>
                <a:effectLst>
                  <a:outerShdw blurRad="34289" dist="34289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(165 </a:t>
            </a:r>
            <a:r>
              <a:rPr dirty="0" err="1"/>
              <a:t>dotacja</a:t>
            </a:r>
            <a:r>
              <a:rPr dirty="0"/>
              <a:t> + 6 </a:t>
            </a:r>
            <a:r>
              <a:rPr dirty="0" err="1"/>
              <a:t>bst</a:t>
            </a:r>
            <a:r>
              <a:rPr dirty="0"/>
              <a:t> + 55 </a:t>
            </a:r>
            <a:r>
              <a:rPr dirty="0" err="1"/>
              <a:t>projekty</a:t>
            </a:r>
            <a:r>
              <a:rPr dirty="0"/>
              <a:t>)</a:t>
            </a:r>
          </a:p>
          <a:p>
            <a:pPr marL="0" indent="17358" defTabSz="578622">
              <a:lnSpc>
                <a:spcPct val="80000"/>
              </a:lnSpc>
              <a:spcBef>
                <a:spcPts val="352"/>
              </a:spcBef>
              <a:buNone/>
              <a:defRPr sz="4050">
                <a:solidFill>
                  <a:srgbClr val="FFFFFF"/>
                </a:solidFill>
                <a:effectLst>
                  <a:outerShdw blurRad="34289" dist="34289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0" indent="17358" defTabSz="578622">
              <a:lnSpc>
                <a:spcPct val="80000"/>
              </a:lnSpc>
              <a:spcBef>
                <a:spcPts val="352"/>
              </a:spcBef>
              <a:buNone/>
              <a:defRPr sz="40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    Publications:  ~ 630/year</a:t>
            </a:r>
          </a:p>
          <a:p>
            <a:pPr marL="0" indent="17358" defTabSz="578622">
              <a:lnSpc>
                <a:spcPct val="80000"/>
              </a:lnSpc>
              <a:spcBef>
                <a:spcPts val="352"/>
              </a:spcBef>
              <a:buNone/>
              <a:defRPr sz="40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0" indent="17358" defTabSz="578622">
              <a:lnSpc>
                <a:spcPct val="80000"/>
              </a:lnSpc>
              <a:spcBef>
                <a:spcPts val="352"/>
              </a:spcBef>
              <a:buNone/>
              <a:defRPr sz="40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      Ongoing grants: ~ </a:t>
            </a:r>
            <a:r>
              <a:rPr dirty="0" smtClean="0"/>
              <a:t>200</a:t>
            </a:r>
            <a:endParaRPr lang="pl-PL" dirty="0" smtClean="0"/>
          </a:p>
          <a:p>
            <a:pPr marL="0" indent="17358" defTabSz="578622">
              <a:lnSpc>
                <a:spcPct val="80000"/>
              </a:lnSpc>
              <a:spcBef>
                <a:spcPts val="352"/>
              </a:spcBef>
              <a:buNone/>
              <a:defRPr sz="40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effectLst>
                <a:outerShdw blurRad="34289" dist="34289" dir="2700000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9935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Narodowe Centrum Nauki…"/>
          <p:cNvSpPr txBox="1"/>
          <p:nvPr/>
        </p:nvSpPr>
        <p:spPr>
          <a:xfrm>
            <a:off x="118120" y="632304"/>
            <a:ext cx="8428141" cy="5125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321457">
              <a:defRPr sz="26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828" dirty="0" err="1"/>
              <a:t>Narodowe</a:t>
            </a:r>
            <a:r>
              <a:rPr sz="1828" dirty="0"/>
              <a:t> Centrum </a:t>
            </a:r>
            <a:r>
              <a:rPr sz="1828" dirty="0" err="1"/>
              <a:t>Nauki</a:t>
            </a:r>
            <a:r>
              <a:rPr sz="1828" dirty="0"/>
              <a:t> </a:t>
            </a:r>
          </a:p>
          <a:p>
            <a:pPr algn="ctr" defTabSz="321457">
              <a:defRPr sz="26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828" dirty="0" err="1"/>
              <a:t>granty</a:t>
            </a:r>
            <a:r>
              <a:rPr sz="1828" dirty="0"/>
              <a:t> </a:t>
            </a:r>
            <a:r>
              <a:rPr sz="1828" dirty="0" err="1"/>
              <a:t>pozyskane</a:t>
            </a:r>
            <a:r>
              <a:rPr sz="1828" dirty="0"/>
              <a:t> </a:t>
            </a:r>
            <a:r>
              <a:rPr sz="1828" dirty="0" err="1"/>
              <a:t>przez</a:t>
            </a:r>
            <a:r>
              <a:rPr sz="1828" dirty="0"/>
              <a:t> </a:t>
            </a:r>
            <a:r>
              <a:rPr sz="1828" dirty="0" err="1"/>
              <a:t>uczelnie</a:t>
            </a:r>
            <a:r>
              <a:rPr sz="1828" dirty="0"/>
              <a:t> w </a:t>
            </a:r>
            <a:r>
              <a:rPr sz="1828" dirty="0" err="1"/>
              <a:t>latach</a:t>
            </a:r>
            <a:r>
              <a:rPr sz="1828" dirty="0"/>
              <a:t> 2013-2017</a:t>
            </a:r>
          </a:p>
          <a:p>
            <a:pPr algn="ctr" defTabSz="321457">
              <a:defRPr sz="20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406" dirty="0"/>
          </a:p>
          <a:p>
            <a:pPr algn="ctr" defTabSz="321457">
              <a:defRPr sz="20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406" dirty="0"/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758" dirty="0" err="1"/>
              <a:t>Uniwersytet</a:t>
            </a:r>
            <a:r>
              <a:rPr sz="1758" dirty="0"/>
              <a:t> </a:t>
            </a:r>
            <a:r>
              <a:rPr sz="1758" dirty="0" err="1"/>
              <a:t>Warszawski</a:t>
            </a:r>
            <a:r>
              <a:rPr sz="1758" dirty="0"/>
              <a:t> w </a:t>
            </a:r>
            <a:r>
              <a:rPr sz="1758" dirty="0" err="1"/>
              <a:t>ciągu</a:t>
            </a:r>
            <a:r>
              <a:rPr sz="1758" dirty="0"/>
              <a:t> 5 </a:t>
            </a:r>
            <a:r>
              <a:rPr sz="1758" dirty="0" err="1"/>
              <a:t>lat</a:t>
            </a:r>
            <a:r>
              <a:rPr sz="1758" dirty="0"/>
              <a:t> </a:t>
            </a:r>
            <a:r>
              <a:rPr sz="1758" dirty="0" err="1"/>
              <a:t>otrzymał</a:t>
            </a:r>
            <a:r>
              <a:rPr sz="1758" dirty="0"/>
              <a:t> 1265 </a:t>
            </a:r>
            <a:r>
              <a:rPr sz="1758" dirty="0" err="1"/>
              <a:t>grantów</a:t>
            </a:r>
            <a:r>
              <a:rPr sz="1758" dirty="0"/>
              <a:t> </a:t>
            </a:r>
            <a:r>
              <a:rPr sz="1758" dirty="0" err="1"/>
              <a:t>na</a:t>
            </a:r>
            <a:r>
              <a:rPr sz="1758" dirty="0"/>
              <a:t> </a:t>
            </a:r>
            <a:r>
              <a:rPr sz="1758" dirty="0" err="1"/>
              <a:t>ponad</a:t>
            </a:r>
            <a:r>
              <a:rPr sz="1758" dirty="0"/>
              <a:t> 535 </a:t>
            </a:r>
            <a:r>
              <a:rPr sz="1758" dirty="0" err="1"/>
              <a:t>mln</a:t>
            </a:r>
            <a:r>
              <a:rPr sz="1758" dirty="0"/>
              <a:t> </a:t>
            </a:r>
            <a:r>
              <a:rPr sz="1758" dirty="0" err="1"/>
              <a:t>zł</a:t>
            </a:r>
            <a:r>
              <a:rPr sz="1758" dirty="0"/>
              <a:t>. </a:t>
            </a:r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758" dirty="0"/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758" dirty="0" err="1"/>
              <a:t>Największe</a:t>
            </a:r>
            <a:r>
              <a:rPr sz="1758" dirty="0"/>
              <a:t> </a:t>
            </a:r>
            <a:r>
              <a:rPr sz="1758" dirty="0" err="1"/>
              <a:t>kwoty</a:t>
            </a:r>
            <a:r>
              <a:rPr sz="1758" dirty="0"/>
              <a:t> </a:t>
            </a:r>
            <a:r>
              <a:rPr sz="1758" dirty="0" err="1"/>
              <a:t>na</a:t>
            </a:r>
            <a:r>
              <a:rPr sz="1758" dirty="0"/>
              <a:t> UW </a:t>
            </a:r>
            <a:r>
              <a:rPr sz="1758" dirty="0" err="1"/>
              <a:t>trafiły</a:t>
            </a:r>
            <a:r>
              <a:rPr sz="1758" dirty="0"/>
              <a:t> do: </a:t>
            </a:r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758" dirty="0" err="1"/>
              <a:t>Wydziału</a:t>
            </a:r>
            <a:r>
              <a:rPr sz="1758" dirty="0"/>
              <a:t> </a:t>
            </a:r>
            <a:r>
              <a:rPr sz="1758" dirty="0" err="1"/>
              <a:t>Fizyki</a:t>
            </a:r>
            <a:r>
              <a:rPr sz="1758" dirty="0"/>
              <a:t> – </a:t>
            </a:r>
            <a:r>
              <a:rPr sz="1758" dirty="0" err="1"/>
              <a:t>prawie</a:t>
            </a:r>
            <a:r>
              <a:rPr sz="1758" dirty="0"/>
              <a:t> 98 </a:t>
            </a:r>
            <a:r>
              <a:rPr sz="1758" dirty="0" err="1"/>
              <a:t>mln</a:t>
            </a:r>
            <a:r>
              <a:rPr sz="1758" dirty="0"/>
              <a:t> </a:t>
            </a:r>
            <a:r>
              <a:rPr sz="1758" dirty="0" err="1"/>
              <a:t>zł</a:t>
            </a:r>
            <a:r>
              <a:rPr sz="1758" dirty="0"/>
              <a:t> (</a:t>
            </a:r>
            <a:r>
              <a:rPr sz="1758" dirty="0" err="1"/>
              <a:t>na</a:t>
            </a:r>
            <a:r>
              <a:rPr sz="1758" dirty="0"/>
              <a:t> 179 </a:t>
            </a:r>
            <a:r>
              <a:rPr sz="1758" dirty="0" err="1"/>
              <a:t>grantów</a:t>
            </a:r>
            <a:r>
              <a:rPr sz="1758" dirty="0"/>
              <a:t>), </a:t>
            </a:r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758" dirty="0"/>
              <a:t>Centrum </a:t>
            </a:r>
            <a:r>
              <a:rPr sz="1758" dirty="0" err="1"/>
              <a:t>Nowych</a:t>
            </a:r>
            <a:r>
              <a:rPr sz="1758" dirty="0"/>
              <a:t> </a:t>
            </a:r>
            <a:r>
              <a:rPr sz="1758" dirty="0" err="1"/>
              <a:t>Technologii</a:t>
            </a:r>
            <a:r>
              <a:rPr sz="1758" dirty="0"/>
              <a:t> – </a:t>
            </a:r>
            <a:r>
              <a:rPr sz="1758" dirty="0" err="1"/>
              <a:t>ponad</a:t>
            </a:r>
            <a:r>
              <a:rPr sz="1758" dirty="0"/>
              <a:t> 79 </a:t>
            </a:r>
            <a:r>
              <a:rPr sz="1758" dirty="0" err="1"/>
              <a:t>mln</a:t>
            </a:r>
            <a:r>
              <a:rPr sz="1758" dirty="0"/>
              <a:t> </a:t>
            </a:r>
            <a:r>
              <a:rPr sz="1758" dirty="0" err="1"/>
              <a:t>zł</a:t>
            </a:r>
            <a:r>
              <a:rPr sz="1758" dirty="0"/>
              <a:t> (</a:t>
            </a:r>
            <a:r>
              <a:rPr sz="1758" dirty="0" err="1"/>
              <a:t>na</a:t>
            </a:r>
            <a:r>
              <a:rPr sz="1758" dirty="0"/>
              <a:t> 87 </a:t>
            </a:r>
            <a:r>
              <a:rPr sz="1758" dirty="0" err="1"/>
              <a:t>grantów</a:t>
            </a:r>
            <a:r>
              <a:rPr sz="1758" dirty="0"/>
              <a:t>) </a:t>
            </a:r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758" dirty="0" err="1"/>
              <a:t>Wydziału</a:t>
            </a:r>
            <a:r>
              <a:rPr sz="1758" dirty="0"/>
              <a:t> </a:t>
            </a:r>
            <a:r>
              <a:rPr sz="1758" dirty="0" err="1"/>
              <a:t>Chemii</a:t>
            </a:r>
            <a:r>
              <a:rPr sz="1758" dirty="0"/>
              <a:t> – </a:t>
            </a:r>
            <a:r>
              <a:rPr sz="1758" dirty="0" err="1"/>
              <a:t>ponad</a:t>
            </a:r>
            <a:r>
              <a:rPr sz="1758" dirty="0"/>
              <a:t> 78 </a:t>
            </a:r>
            <a:r>
              <a:rPr sz="1758" dirty="0" err="1"/>
              <a:t>mln</a:t>
            </a:r>
            <a:r>
              <a:rPr sz="1758" dirty="0"/>
              <a:t> </a:t>
            </a:r>
            <a:r>
              <a:rPr sz="1758" dirty="0" err="1"/>
              <a:t>zł</a:t>
            </a:r>
            <a:r>
              <a:rPr sz="1758" dirty="0"/>
              <a:t> (</a:t>
            </a:r>
            <a:r>
              <a:rPr sz="1758" dirty="0" err="1"/>
              <a:t>na</a:t>
            </a:r>
            <a:r>
              <a:rPr sz="1758" dirty="0"/>
              <a:t> 147 </a:t>
            </a:r>
            <a:r>
              <a:rPr sz="1758" dirty="0" err="1"/>
              <a:t>grantów</a:t>
            </a:r>
            <a:r>
              <a:rPr sz="1758" dirty="0"/>
              <a:t>). </a:t>
            </a:r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758" dirty="0"/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758" dirty="0"/>
              <a:t>W </a:t>
            </a:r>
            <a:r>
              <a:rPr sz="1758" dirty="0" err="1"/>
              <a:t>roku</a:t>
            </a:r>
            <a:r>
              <a:rPr sz="1758" dirty="0"/>
              <a:t> 2017 </a:t>
            </a:r>
            <a:r>
              <a:rPr sz="1758" dirty="0" err="1"/>
              <a:t>naukowcy</a:t>
            </a:r>
            <a:r>
              <a:rPr sz="1758" dirty="0"/>
              <a:t> z UW </a:t>
            </a:r>
            <a:r>
              <a:rPr sz="1758" dirty="0" err="1"/>
              <a:t>pozyskali</a:t>
            </a:r>
            <a:r>
              <a:rPr sz="1758" dirty="0"/>
              <a:t> 281 </a:t>
            </a:r>
            <a:r>
              <a:rPr sz="1758" dirty="0" err="1"/>
              <a:t>grantów</a:t>
            </a:r>
            <a:r>
              <a:rPr sz="1758" dirty="0"/>
              <a:t> NCN </a:t>
            </a:r>
            <a:r>
              <a:rPr sz="1758" dirty="0" err="1"/>
              <a:t>na</a:t>
            </a:r>
            <a:r>
              <a:rPr sz="1758" dirty="0"/>
              <a:t> </a:t>
            </a:r>
            <a:r>
              <a:rPr sz="1758" dirty="0" err="1"/>
              <a:t>ponad</a:t>
            </a:r>
            <a:r>
              <a:rPr sz="1758" dirty="0"/>
              <a:t> 124 </a:t>
            </a:r>
            <a:r>
              <a:rPr sz="1758" dirty="0" err="1"/>
              <a:t>mln</a:t>
            </a:r>
            <a:r>
              <a:rPr sz="1758" dirty="0"/>
              <a:t> </a:t>
            </a:r>
            <a:r>
              <a:rPr sz="1758" dirty="0" err="1"/>
              <a:t>zł</a:t>
            </a:r>
            <a:r>
              <a:rPr sz="1758" dirty="0"/>
              <a:t>. </a:t>
            </a:r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758" dirty="0" err="1"/>
              <a:t>Największe</a:t>
            </a:r>
            <a:r>
              <a:rPr sz="1758" dirty="0"/>
              <a:t> </a:t>
            </a:r>
            <a:r>
              <a:rPr sz="1758" dirty="0" err="1"/>
              <a:t>granty</a:t>
            </a:r>
            <a:r>
              <a:rPr sz="1758" dirty="0"/>
              <a:t> </a:t>
            </a:r>
            <a:r>
              <a:rPr sz="1758" dirty="0" err="1"/>
              <a:t>trafiły</a:t>
            </a:r>
            <a:r>
              <a:rPr sz="1758" dirty="0"/>
              <a:t> do: </a:t>
            </a:r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758" dirty="0"/>
              <a:t>Centrum </a:t>
            </a:r>
            <a:r>
              <a:rPr sz="1758" dirty="0" err="1"/>
              <a:t>Nowych</a:t>
            </a:r>
            <a:r>
              <a:rPr sz="1758" dirty="0"/>
              <a:t> </a:t>
            </a:r>
            <a:r>
              <a:rPr sz="1758" dirty="0" err="1"/>
              <a:t>Technologii</a:t>
            </a:r>
            <a:r>
              <a:rPr sz="1758" dirty="0"/>
              <a:t> – </a:t>
            </a:r>
            <a:r>
              <a:rPr sz="1758" dirty="0" err="1"/>
              <a:t>ponad</a:t>
            </a:r>
            <a:r>
              <a:rPr sz="1758" dirty="0"/>
              <a:t> 24 </a:t>
            </a:r>
            <a:r>
              <a:rPr sz="1758" dirty="0" err="1"/>
              <a:t>mln</a:t>
            </a:r>
            <a:r>
              <a:rPr sz="1758" dirty="0"/>
              <a:t> </a:t>
            </a:r>
            <a:r>
              <a:rPr sz="1758" dirty="0" err="1"/>
              <a:t>zł</a:t>
            </a:r>
            <a:r>
              <a:rPr sz="1758" dirty="0"/>
              <a:t> (</a:t>
            </a:r>
            <a:r>
              <a:rPr sz="1758" dirty="0" err="1"/>
              <a:t>na</a:t>
            </a:r>
            <a:r>
              <a:rPr sz="1758" dirty="0"/>
              <a:t> 24 </a:t>
            </a:r>
            <a:r>
              <a:rPr sz="1758" dirty="0" err="1"/>
              <a:t>granty</a:t>
            </a:r>
            <a:r>
              <a:rPr sz="1758" dirty="0"/>
              <a:t>), </a:t>
            </a:r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758" dirty="0" err="1"/>
              <a:t>Wydziału</a:t>
            </a:r>
            <a:r>
              <a:rPr sz="1758" dirty="0"/>
              <a:t> </a:t>
            </a:r>
            <a:r>
              <a:rPr sz="1758" dirty="0" err="1"/>
              <a:t>Fizyki</a:t>
            </a:r>
            <a:r>
              <a:rPr sz="1758" dirty="0"/>
              <a:t> – </a:t>
            </a:r>
            <a:r>
              <a:rPr sz="1758" dirty="0" err="1"/>
              <a:t>ponad</a:t>
            </a:r>
            <a:r>
              <a:rPr sz="1758" dirty="0"/>
              <a:t> 21 </a:t>
            </a:r>
            <a:r>
              <a:rPr sz="1758" dirty="0" err="1"/>
              <a:t>mln</a:t>
            </a:r>
            <a:r>
              <a:rPr sz="1758" dirty="0"/>
              <a:t> </a:t>
            </a:r>
            <a:r>
              <a:rPr sz="1758" dirty="0" err="1"/>
              <a:t>zł</a:t>
            </a:r>
            <a:r>
              <a:rPr sz="1758" dirty="0"/>
              <a:t> (</a:t>
            </a:r>
            <a:r>
              <a:rPr sz="1758" dirty="0" err="1"/>
              <a:t>na</a:t>
            </a:r>
            <a:r>
              <a:rPr sz="1758" dirty="0"/>
              <a:t> 41 </a:t>
            </a:r>
            <a:r>
              <a:rPr sz="1758" dirty="0" err="1"/>
              <a:t>grantów</a:t>
            </a:r>
            <a:r>
              <a:rPr sz="1758" dirty="0"/>
              <a:t>) </a:t>
            </a:r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758" dirty="0" err="1"/>
              <a:t>Wydziału</a:t>
            </a:r>
            <a:r>
              <a:rPr sz="1758" dirty="0"/>
              <a:t> </a:t>
            </a:r>
            <a:r>
              <a:rPr sz="1758" dirty="0" err="1"/>
              <a:t>Chemii</a:t>
            </a:r>
            <a:r>
              <a:rPr sz="1758" dirty="0"/>
              <a:t> – </a:t>
            </a:r>
            <a:r>
              <a:rPr sz="1758" dirty="0" err="1"/>
              <a:t>ponad</a:t>
            </a:r>
            <a:r>
              <a:rPr sz="1758" dirty="0"/>
              <a:t> 18 </a:t>
            </a:r>
            <a:r>
              <a:rPr sz="1758" dirty="0" err="1"/>
              <a:t>mln</a:t>
            </a:r>
            <a:r>
              <a:rPr sz="1758" dirty="0"/>
              <a:t> </a:t>
            </a:r>
            <a:r>
              <a:rPr sz="1758" dirty="0" err="1"/>
              <a:t>zł</a:t>
            </a:r>
            <a:r>
              <a:rPr sz="1758" dirty="0"/>
              <a:t> (</a:t>
            </a:r>
            <a:r>
              <a:rPr sz="1758" dirty="0" err="1"/>
              <a:t>na</a:t>
            </a:r>
            <a:r>
              <a:rPr sz="1758" dirty="0"/>
              <a:t> 29 </a:t>
            </a:r>
            <a:r>
              <a:rPr sz="1758" dirty="0" err="1"/>
              <a:t>grantów</a:t>
            </a:r>
            <a:r>
              <a:rPr sz="1758" dirty="0" smtClean="0"/>
              <a:t>)</a:t>
            </a:r>
            <a:endParaRPr lang="pl-PL" sz="1758" dirty="0" smtClean="0"/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pl-PL" sz="1758" dirty="0"/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pl-PL" sz="1758" dirty="0" smtClean="0"/>
              <a:t>Roczny budżet Wydziału Fizyki</a:t>
            </a:r>
          </a:p>
          <a:p>
            <a:pPr algn="ctr" defTabSz="321457">
              <a:defRPr sz="2500">
                <a:solidFill>
                  <a:srgbClr val="44444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pl-PL" sz="1758" dirty="0" smtClean="0"/>
              <a:t>Ponad 85 mln zł </a:t>
            </a:r>
            <a:r>
              <a:rPr lang="pl-PL" sz="1758" dirty="0"/>
              <a:t>w</a:t>
            </a:r>
            <a:r>
              <a:rPr lang="pl-PL" sz="1758" dirty="0" smtClean="0"/>
              <a:t> tym  na badania 40mln zł</a:t>
            </a:r>
            <a:endParaRPr sz="1758" dirty="0"/>
          </a:p>
        </p:txBody>
      </p:sp>
    </p:spTree>
    <p:extLst>
      <p:ext uri="{BB962C8B-B14F-4D97-AF65-F5344CB8AC3E}">
        <p14:creationId xmlns:p14="http://schemas.microsoft.com/office/powerpoint/2010/main" val="2653346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W tegorocznej edycji rankingu szanghajskiego dla poszczególnych dziedzin (Shanghai’s Global Ranking of Academic Subjects) Wydział Fizyki UW zaliczony został do 75 najlepszych na świecie jednostek kształcących w dziedzinie fizyki – awansowaliśmy z pozycji 151-200 na pozycję 51-75. Taki wynik uzyskała jeszcze tylko jedna polska jednostka – Wydział Matematyki, Informatyki i Mechaniki UW"/>
          <p:cNvSpPr txBox="1"/>
          <p:nvPr/>
        </p:nvSpPr>
        <p:spPr>
          <a:xfrm>
            <a:off x="495995" y="1415645"/>
            <a:ext cx="8124020" cy="3765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/>
            <a:r>
              <a:rPr sz="2400" dirty="0"/>
              <a:t>W </a:t>
            </a:r>
            <a:r>
              <a:rPr sz="2400" dirty="0" err="1"/>
              <a:t>tegorocznej</a:t>
            </a:r>
            <a:r>
              <a:rPr sz="2400" dirty="0"/>
              <a:t> </a:t>
            </a:r>
            <a:r>
              <a:rPr sz="2400" dirty="0" err="1"/>
              <a:t>edycji</a:t>
            </a:r>
            <a:r>
              <a:rPr sz="2400" dirty="0"/>
              <a:t> </a:t>
            </a:r>
            <a:r>
              <a:rPr sz="2400" dirty="0" err="1"/>
              <a:t>rankingu</a:t>
            </a:r>
            <a:r>
              <a:rPr sz="2400" dirty="0"/>
              <a:t> </a:t>
            </a:r>
            <a:r>
              <a:rPr sz="2400" dirty="0" err="1"/>
              <a:t>szanghajskiego</a:t>
            </a:r>
            <a:r>
              <a:rPr sz="2400" dirty="0"/>
              <a:t> </a:t>
            </a:r>
            <a:endParaRPr lang="pl-PL" sz="2400" dirty="0"/>
          </a:p>
          <a:p>
            <a:pPr algn="ctr"/>
            <a:r>
              <a:rPr sz="2400" dirty="0" err="1"/>
              <a:t>dla</a:t>
            </a:r>
            <a:r>
              <a:rPr sz="2400" dirty="0"/>
              <a:t> </a:t>
            </a:r>
            <a:r>
              <a:rPr sz="2400" dirty="0" err="1"/>
              <a:t>poszczególnych</a:t>
            </a:r>
            <a:r>
              <a:rPr sz="2400" dirty="0"/>
              <a:t> </a:t>
            </a:r>
            <a:r>
              <a:rPr sz="2400" dirty="0" err="1"/>
              <a:t>dziedzin</a:t>
            </a:r>
            <a:endParaRPr lang="pl-PL" sz="2400" dirty="0"/>
          </a:p>
          <a:p>
            <a:pPr algn="ctr"/>
            <a:r>
              <a:rPr sz="2400" dirty="0"/>
              <a:t> (Shanghai’s Global Ranking of Academic Subjects) </a:t>
            </a:r>
            <a:endParaRPr lang="pl-PL" sz="2400" dirty="0"/>
          </a:p>
          <a:p>
            <a:pPr algn="ctr"/>
            <a:r>
              <a:rPr sz="2400" dirty="0" err="1"/>
              <a:t>Wydział</a:t>
            </a:r>
            <a:r>
              <a:rPr sz="2400" dirty="0"/>
              <a:t> </a:t>
            </a:r>
            <a:r>
              <a:rPr sz="2400" dirty="0" err="1"/>
              <a:t>Fizyki</a:t>
            </a:r>
            <a:r>
              <a:rPr sz="2400" dirty="0"/>
              <a:t> UW </a:t>
            </a:r>
            <a:r>
              <a:rPr sz="2400" dirty="0" err="1"/>
              <a:t>zaliczony</a:t>
            </a:r>
            <a:r>
              <a:rPr sz="2400" dirty="0"/>
              <a:t> </a:t>
            </a:r>
            <a:r>
              <a:rPr sz="2400" dirty="0" err="1"/>
              <a:t>został</a:t>
            </a:r>
            <a:r>
              <a:rPr sz="2400" dirty="0"/>
              <a:t> do 75 </a:t>
            </a:r>
            <a:r>
              <a:rPr sz="2400" dirty="0" err="1"/>
              <a:t>najlepszych</a:t>
            </a:r>
            <a:r>
              <a:rPr sz="2400" dirty="0"/>
              <a:t> </a:t>
            </a:r>
            <a:endParaRPr lang="pl-PL" sz="2400" dirty="0"/>
          </a:p>
          <a:p>
            <a:pPr algn="ctr"/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świecie</a:t>
            </a:r>
            <a:r>
              <a:rPr sz="2400" dirty="0"/>
              <a:t> </a:t>
            </a:r>
            <a:r>
              <a:rPr sz="2400" dirty="0" err="1"/>
              <a:t>jednostek</a:t>
            </a:r>
            <a:r>
              <a:rPr sz="2400" dirty="0"/>
              <a:t> </a:t>
            </a:r>
            <a:r>
              <a:rPr sz="2400" dirty="0" err="1"/>
              <a:t>kształcących</a:t>
            </a:r>
            <a:r>
              <a:rPr sz="2400" dirty="0"/>
              <a:t> w </a:t>
            </a:r>
            <a:r>
              <a:rPr sz="2400" dirty="0" err="1"/>
              <a:t>dziedzinie</a:t>
            </a:r>
            <a:r>
              <a:rPr sz="2400" dirty="0"/>
              <a:t> </a:t>
            </a:r>
            <a:endParaRPr lang="pl-PL" sz="2400" dirty="0"/>
          </a:p>
          <a:p>
            <a:pPr algn="ctr"/>
            <a:r>
              <a:rPr sz="2400" dirty="0" err="1"/>
              <a:t>fizyki</a:t>
            </a:r>
            <a:r>
              <a:rPr sz="2400" dirty="0"/>
              <a:t> – </a:t>
            </a:r>
            <a:r>
              <a:rPr sz="2400" dirty="0" err="1"/>
              <a:t>awansowaliśmy</a:t>
            </a:r>
            <a:r>
              <a:rPr sz="2400" dirty="0"/>
              <a:t> z </a:t>
            </a:r>
            <a:r>
              <a:rPr sz="2400" dirty="0" err="1"/>
              <a:t>pozycji</a:t>
            </a:r>
            <a:r>
              <a:rPr sz="2400" dirty="0"/>
              <a:t> 151-200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pozycję</a:t>
            </a:r>
            <a:r>
              <a:rPr sz="2400" dirty="0"/>
              <a:t> 51-75.</a:t>
            </a:r>
            <a:endParaRPr lang="pl-PL" sz="2400" dirty="0"/>
          </a:p>
          <a:p>
            <a:pPr algn="ctr"/>
            <a:r>
              <a:rPr lang="pl-PL" sz="2400" dirty="0"/>
              <a:t>Pod względem </a:t>
            </a:r>
            <a:r>
              <a:rPr lang="pl-PL" sz="2400" dirty="0" err="1"/>
              <a:t>cytowalności</a:t>
            </a:r>
            <a:r>
              <a:rPr lang="pl-PL" sz="2400" dirty="0"/>
              <a:t> publikacji WF UW </a:t>
            </a:r>
          </a:p>
          <a:p>
            <a:pPr algn="ctr"/>
            <a:r>
              <a:rPr lang="pl-PL" sz="2400" dirty="0"/>
              <a:t>zajmuje 66 miejsce </a:t>
            </a:r>
            <a:r>
              <a:rPr lang="pl-PL" sz="2400" dirty="0" err="1"/>
              <a:t>naświecie</a:t>
            </a:r>
            <a:r>
              <a:rPr lang="pl-PL" sz="2400" dirty="0"/>
              <a:t> i 26 w Europie</a:t>
            </a:r>
          </a:p>
          <a:p>
            <a:pPr algn="ctr"/>
            <a:r>
              <a:rPr sz="2400" dirty="0"/>
              <a:t>Taki </a:t>
            </a:r>
            <a:r>
              <a:rPr sz="2400" dirty="0" err="1"/>
              <a:t>wynik</a:t>
            </a:r>
            <a:r>
              <a:rPr sz="2400" dirty="0"/>
              <a:t> </a:t>
            </a:r>
            <a:r>
              <a:rPr sz="2400" dirty="0" err="1"/>
              <a:t>uzyskała</a:t>
            </a:r>
            <a:r>
              <a:rPr sz="2400" dirty="0"/>
              <a:t> </a:t>
            </a:r>
            <a:r>
              <a:rPr sz="2400" dirty="0" err="1"/>
              <a:t>jeszcze</a:t>
            </a:r>
            <a:r>
              <a:rPr sz="2400" dirty="0"/>
              <a:t> </a:t>
            </a:r>
            <a:r>
              <a:rPr sz="2400" dirty="0" err="1"/>
              <a:t>tylko</a:t>
            </a:r>
            <a:r>
              <a:rPr sz="2400" dirty="0"/>
              <a:t> </a:t>
            </a:r>
            <a:r>
              <a:rPr sz="2400" dirty="0" err="1"/>
              <a:t>jedna</a:t>
            </a:r>
            <a:r>
              <a:rPr sz="2400" dirty="0"/>
              <a:t> </a:t>
            </a:r>
            <a:r>
              <a:rPr sz="2400" dirty="0" err="1"/>
              <a:t>polska</a:t>
            </a:r>
            <a:r>
              <a:rPr sz="2400" dirty="0"/>
              <a:t> </a:t>
            </a:r>
            <a:r>
              <a:rPr sz="2400" dirty="0" err="1"/>
              <a:t>jednostka</a:t>
            </a:r>
            <a:r>
              <a:rPr sz="2400" dirty="0"/>
              <a:t> </a:t>
            </a:r>
            <a:endParaRPr lang="pl-PL" sz="2400" dirty="0"/>
          </a:p>
          <a:p>
            <a:pPr algn="ctr"/>
            <a:r>
              <a:rPr sz="2400" dirty="0"/>
              <a:t>– </a:t>
            </a:r>
            <a:r>
              <a:rPr sz="2400" dirty="0" err="1"/>
              <a:t>Wydział</a:t>
            </a:r>
            <a:r>
              <a:rPr sz="2400" dirty="0"/>
              <a:t> </a:t>
            </a:r>
            <a:r>
              <a:rPr sz="2400" dirty="0" err="1"/>
              <a:t>Matematyki</a:t>
            </a:r>
            <a:r>
              <a:rPr sz="2400" dirty="0"/>
              <a:t>, </a:t>
            </a:r>
            <a:r>
              <a:rPr sz="2400" dirty="0" err="1"/>
              <a:t>Informatyki</a:t>
            </a:r>
            <a:r>
              <a:rPr sz="2400" dirty="0"/>
              <a:t> </a:t>
            </a:r>
            <a:r>
              <a:rPr sz="2400" dirty="0" err="1"/>
              <a:t>i</a:t>
            </a:r>
            <a:r>
              <a:rPr sz="2400" dirty="0"/>
              <a:t> </a:t>
            </a:r>
            <a:r>
              <a:rPr sz="2400" dirty="0" err="1"/>
              <a:t>Mechaniki</a:t>
            </a:r>
            <a:r>
              <a:rPr sz="2400" dirty="0"/>
              <a:t> UW</a:t>
            </a:r>
          </a:p>
        </p:txBody>
      </p:sp>
      <p:sp>
        <p:nvSpPr>
          <p:cNvPr id="196" name="Ranking Szanghajski"/>
          <p:cNvSpPr txBox="1"/>
          <p:nvPr/>
        </p:nvSpPr>
        <p:spPr>
          <a:xfrm>
            <a:off x="3263443" y="832564"/>
            <a:ext cx="285174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b="1" dirty="0"/>
              <a:t>Ranking </a:t>
            </a:r>
            <a:r>
              <a:rPr sz="2400" b="1" dirty="0" err="1"/>
              <a:t>Szanghajski</a:t>
            </a:r>
            <a:endParaRPr sz="2400" b="1" dirty="0"/>
          </a:p>
        </p:txBody>
      </p:sp>
    </p:spTree>
    <p:extLst>
      <p:ext uri="{BB962C8B-B14F-4D97-AF65-F5344CB8AC3E}">
        <p14:creationId xmlns:p14="http://schemas.microsoft.com/office/powerpoint/2010/main" val="3319919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Studies</a:t>
            </a:r>
            <a:endParaRPr lang="pl-PL" dirty="0"/>
          </a:p>
        </p:txBody>
      </p:sp>
      <p:sp>
        <p:nvSpPr>
          <p:cNvPr id="5" name="PoleTekstowe 4"/>
          <p:cNvSpPr txBox="1"/>
          <p:nvPr/>
        </p:nvSpPr>
        <p:spPr>
          <a:xfrm>
            <a:off x="1315867" y="1392268"/>
            <a:ext cx="7512578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Physics</a:t>
            </a:r>
            <a:endParaRPr lang="pl-PL" sz="2800" dirty="0" smtClean="0"/>
          </a:p>
          <a:p>
            <a:r>
              <a:rPr lang="pl-PL" sz="2800" dirty="0" err="1" smtClean="0"/>
              <a:t>Astronomy</a:t>
            </a:r>
            <a:endParaRPr lang="pl-PL" sz="2800" dirty="0" smtClean="0"/>
          </a:p>
          <a:p>
            <a:r>
              <a:rPr lang="pl-PL" sz="2800" dirty="0" err="1" smtClean="0"/>
              <a:t>Physics</a:t>
            </a:r>
            <a:r>
              <a:rPr lang="pl-PL" sz="2800" dirty="0" smtClean="0"/>
              <a:t> </a:t>
            </a:r>
            <a:r>
              <a:rPr lang="pl-PL" sz="2800" dirty="0" err="1" smtClean="0"/>
              <a:t>teaching</a:t>
            </a:r>
            <a:endParaRPr lang="pl-PL" sz="2800" dirty="0" smtClean="0"/>
          </a:p>
          <a:p>
            <a:r>
              <a:rPr lang="pl-PL" sz="2800" dirty="0" smtClean="0"/>
              <a:t>Application of </a:t>
            </a:r>
            <a:r>
              <a:rPr lang="pl-PL" sz="2800" dirty="0" err="1"/>
              <a:t>P</a:t>
            </a:r>
            <a:r>
              <a:rPr lang="pl-PL" sz="2800" dirty="0" err="1" smtClean="0"/>
              <a:t>hysics</a:t>
            </a:r>
            <a:r>
              <a:rPr lang="pl-PL" sz="2800" dirty="0" smtClean="0"/>
              <a:t> in </a:t>
            </a:r>
            <a:r>
              <a:rPr lang="pl-PL" sz="2800" dirty="0" err="1"/>
              <a:t>B</a:t>
            </a:r>
            <a:r>
              <a:rPr lang="pl-PL" sz="2800" dirty="0" err="1" smtClean="0"/>
              <a:t>iology</a:t>
            </a:r>
            <a:r>
              <a:rPr lang="pl-PL" sz="2800" dirty="0" smtClean="0"/>
              <a:t> </a:t>
            </a:r>
            <a:br>
              <a:rPr lang="pl-PL" sz="2800" dirty="0" smtClean="0"/>
            </a:br>
            <a:r>
              <a:rPr lang="pl-PL" sz="2800" dirty="0" smtClean="0"/>
              <a:t>	and </a:t>
            </a:r>
            <a:r>
              <a:rPr lang="pl-PL" sz="2800" dirty="0" err="1"/>
              <a:t>M</a:t>
            </a:r>
            <a:r>
              <a:rPr lang="pl-PL" sz="2800" dirty="0" err="1" smtClean="0"/>
              <a:t>edical</a:t>
            </a:r>
            <a:r>
              <a:rPr lang="pl-PL" sz="2800" dirty="0" smtClean="0"/>
              <a:t> </a:t>
            </a:r>
            <a:r>
              <a:rPr lang="pl-PL" sz="2800" dirty="0" err="1"/>
              <a:t>S</a:t>
            </a:r>
            <a:r>
              <a:rPr lang="pl-PL" sz="2800" dirty="0" err="1" smtClean="0"/>
              <a:t>ciences</a:t>
            </a:r>
            <a:endParaRPr lang="pl-PL" sz="2800" dirty="0" smtClean="0"/>
          </a:p>
          <a:p>
            <a:pPr marL="1200150" lvl="2" indent="-285750">
              <a:buFont typeface="Arial"/>
              <a:buChar char="•"/>
            </a:pPr>
            <a:r>
              <a:rPr lang="pl-PL" sz="2800" dirty="0" err="1" smtClean="0"/>
              <a:t>Molecular</a:t>
            </a:r>
            <a:r>
              <a:rPr lang="pl-PL" sz="2800" dirty="0" smtClean="0"/>
              <a:t> </a:t>
            </a:r>
            <a:r>
              <a:rPr lang="pl-PL" sz="2800" dirty="0" err="1" smtClean="0"/>
              <a:t>Biophysics</a:t>
            </a:r>
            <a:endParaRPr lang="pl-PL" sz="2800" dirty="0" smtClean="0"/>
          </a:p>
          <a:p>
            <a:pPr marL="1200150" lvl="2" indent="-285750">
              <a:buFont typeface="Arial"/>
              <a:buChar char="•"/>
            </a:pPr>
            <a:r>
              <a:rPr lang="pl-PL" sz="2800" dirty="0" err="1" smtClean="0"/>
              <a:t>Molecular</a:t>
            </a:r>
            <a:r>
              <a:rPr lang="pl-PL" sz="2800" dirty="0" smtClean="0"/>
              <a:t> Design and </a:t>
            </a:r>
            <a:r>
              <a:rPr lang="pl-PL" sz="2800" dirty="0" err="1" smtClean="0"/>
              <a:t>Bioinformatics</a:t>
            </a:r>
            <a:endParaRPr lang="pl-PL" sz="2800" dirty="0" smtClean="0"/>
          </a:p>
          <a:p>
            <a:pPr marL="1200150" lvl="2" indent="-285750">
              <a:buFont typeface="Arial"/>
              <a:buChar char="•"/>
            </a:pPr>
            <a:r>
              <a:rPr lang="pl-PL" sz="2800" dirty="0" err="1" smtClean="0"/>
              <a:t>Neuroinformatics</a:t>
            </a:r>
            <a:endParaRPr lang="pl-PL" sz="2800" dirty="0" smtClean="0"/>
          </a:p>
          <a:p>
            <a:pPr marL="1200150" lvl="2" indent="-285750">
              <a:buFont typeface="Arial"/>
              <a:buChar char="•"/>
            </a:pPr>
            <a:r>
              <a:rPr lang="pl-PL" sz="2800" dirty="0" err="1" smtClean="0"/>
              <a:t>Medical</a:t>
            </a:r>
            <a:r>
              <a:rPr lang="pl-PL" sz="2800" dirty="0" smtClean="0"/>
              <a:t> </a:t>
            </a:r>
            <a:r>
              <a:rPr lang="pl-PL" sz="2800" dirty="0" err="1" smtClean="0"/>
              <a:t>Physics</a:t>
            </a:r>
            <a:endParaRPr lang="pl-PL" sz="2800" dirty="0" smtClean="0"/>
          </a:p>
          <a:p>
            <a:r>
              <a:rPr lang="pl-PL" sz="2800" dirty="0" err="1" smtClean="0"/>
              <a:t>Ophtalmic</a:t>
            </a:r>
            <a:r>
              <a:rPr lang="pl-PL" sz="2800" dirty="0" smtClean="0"/>
              <a:t> </a:t>
            </a:r>
            <a:r>
              <a:rPr lang="pl-PL" sz="2800" dirty="0" err="1" smtClean="0"/>
              <a:t>Optics</a:t>
            </a:r>
            <a:r>
              <a:rPr lang="pl-PL" sz="2800" dirty="0" smtClean="0"/>
              <a:t> and Optometry</a:t>
            </a:r>
          </a:p>
          <a:p>
            <a:r>
              <a:rPr lang="pl-PL" sz="2800" dirty="0" err="1" smtClean="0"/>
              <a:t>Geophysics</a:t>
            </a:r>
            <a:r>
              <a:rPr lang="pl-PL" sz="2800" dirty="0" smtClean="0"/>
              <a:t> in </a:t>
            </a:r>
            <a:r>
              <a:rPr lang="pl-PL" sz="2800" dirty="0" err="1" smtClean="0"/>
              <a:t>Geology</a:t>
            </a:r>
            <a:endParaRPr lang="pl-PL" sz="2800" dirty="0" smtClean="0"/>
          </a:p>
          <a:p>
            <a:r>
              <a:rPr lang="pl-PL" sz="2800" dirty="0" err="1" smtClean="0"/>
              <a:t>Nanoengineering</a:t>
            </a:r>
            <a:endParaRPr lang="pl-PL" sz="2800" dirty="0" smtClean="0"/>
          </a:p>
        </p:txBody>
      </p:sp>
    </p:spTree>
    <p:extLst>
      <p:ext uri="{BB962C8B-B14F-4D97-AF65-F5344CB8AC3E}">
        <p14:creationId xmlns:p14="http://schemas.microsoft.com/office/powerpoint/2010/main" val="286072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Students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88" y="1790699"/>
            <a:ext cx="8007929" cy="481595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774866" y="1790699"/>
            <a:ext cx="5278694" cy="53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Tekstowe 5"/>
          <p:cNvSpPr txBox="1"/>
          <p:nvPr/>
        </p:nvSpPr>
        <p:spPr>
          <a:xfrm>
            <a:off x="1774866" y="1943036"/>
            <a:ext cx="556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# of </a:t>
            </a:r>
            <a:r>
              <a:rPr lang="pl-PL" dirty="0" err="1" smtClean="0"/>
              <a:t>students</a:t>
            </a:r>
            <a:r>
              <a:rPr lang="pl-PL" dirty="0" smtClean="0"/>
              <a:t> in </a:t>
            </a:r>
            <a:r>
              <a:rPr lang="pl-PL" dirty="0" err="1" smtClean="0"/>
              <a:t>October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7864490" y="2861006"/>
            <a:ext cx="198908" cy="28457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833888" y="1423531"/>
            <a:ext cx="420765" cy="1438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526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>
            <a:graphicFrameLocks/>
          </p:cNvGraphicFramePr>
          <p:nvPr>
            <p:extLst/>
          </p:nvPr>
        </p:nvGraphicFramePr>
        <p:xfrm>
          <a:off x="476250" y="476250"/>
          <a:ext cx="8191500" cy="590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rostokąt 1"/>
          <p:cNvSpPr/>
          <p:nvPr/>
        </p:nvSpPr>
        <p:spPr>
          <a:xfrm>
            <a:off x="1270048" y="2857788"/>
            <a:ext cx="207073" cy="227794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5398250" y="2995844"/>
            <a:ext cx="207073" cy="213988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8159224" y="3558752"/>
            <a:ext cx="207073" cy="156004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Tekstowe 2"/>
          <p:cNvSpPr txBox="1"/>
          <p:nvPr/>
        </p:nvSpPr>
        <p:spPr>
          <a:xfrm>
            <a:off x="2471072" y="207084"/>
            <a:ext cx="469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% </a:t>
            </a:r>
            <a:r>
              <a:rPr lang="pl-PL" sz="2800" dirty="0" err="1" smtClean="0"/>
              <a:t>female</a:t>
            </a:r>
            <a:r>
              <a:rPr lang="pl-PL" sz="2800" dirty="0" smtClean="0"/>
              <a:t> </a:t>
            </a:r>
            <a:r>
              <a:rPr lang="pl-PL" sz="2800" dirty="0" err="1" smtClean="0"/>
              <a:t>studies</a:t>
            </a:r>
            <a:endParaRPr lang="pl-PL" sz="2800" dirty="0"/>
          </a:p>
        </p:txBody>
      </p:sp>
      <p:sp>
        <p:nvSpPr>
          <p:cNvPr id="7" name="PoleTekstowe 6"/>
          <p:cNvSpPr txBox="1"/>
          <p:nvPr/>
        </p:nvSpPr>
        <p:spPr>
          <a:xfrm>
            <a:off x="1987901" y="869761"/>
            <a:ext cx="178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1st </a:t>
            </a:r>
            <a:r>
              <a:rPr lang="pl-PL" dirty="0" err="1" smtClean="0"/>
              <a:t>cycle</a:t>
            </a:r>
            <a:endParaRPr lang="pl-PL" dirty="0"/>
          </a:p>
        </p:txBody>
      </p:sp>
      <p:sp>
        <p:nvSpPr>
          <p:cNvPr id="8" name="PoleTekstowe 7"/>
          <p:cNvSpPr txBox="1"/>
          <p:nvPr/>
        </p:nvSpPr>
        <p:spPr>
          <a:xfrm>
            <a:off x="5618584" y="865107"/>
            <a:ext cx="178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2nd </a:t>
            </a:r>
            <a:r>
              <a:rPr lang="pl-PL" dirty="0" err="1" smtClean="0"/>
              <a:t>cycle</a:t>
            </a:r>
            <a:endParaRPr lang="pl-PL" dirty="0"/>
          </a:p>
        </p:txBody>
      </p:sp>
      <p:sp>
        <p:nvSpPr>
          <p:cNvPr id="9" name="PoleTekstowe 8"/>
          <p:cNvSpPr txBox="1"/>
          <p:nvPr/>
        </p:nvSpPr>
        <p:spPr>
          <a:xfrm>
            <a:off x="7613933" y="862221"/>
            <a:ext cx="178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PhD</a:t>
            </a:r>
            <a:r>
              <a:rPr lang="pl-PL" dirty="0" smtClean="0"/>
              <a:t> </a:t>
            </a:r>
            <a:r>
              <a:rPr lang="pl-PL" dirty="0" err="1" smtClean="0"/>
              <a:t>students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69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sova_2002-01-24_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0099" y="0"/>
            <a:ext cx="8143901" cy="6107926"/>
          </a:xfrm>
          <a:noFill/>
        </p:spPr>
      </p:pic>
      <p:sp>
        <p:nvSpPr>
          <p:cNvPr id="9220" name="Elipsa 4"/>
          <p:cNvSpPr>
            <a:spLocks noChangeArrowheads="1"/>
          </p:cNvSpPr>
          <p:nvPr/>
        </p:nvSpPr>
        <p:spPr bwMode="auto">
          <a:xfrm>
            <a:off x="3357554" y="285728"/>
            <a:ext cx="1643062" cy="1928813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221" name="Elipsa 5"/>
          <p:cNvSpPr>
            <a:spLocks noChangeArrowheads="1"/>
          </p:cNvSpPr>
          <p:nvPr/>
        </p:nvSpPr>
        <p:spPr bwMode="auto">
          <a:xfrm>
            <a:off x="6786578" y="3429000"/>
            <a:ext cx="1714500" cy="1857375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5500694" y="6215082"/>
            <a:ext cx="407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>
                <a:latin typeface="Ravie" pitchFamily="82" charset="0"/>
              </a:rPr>
              <a:t>Working</a:t>
            </a:r>
            <a:r>
              <a:rPr lang="pl-PL" sz="2800" dirty="0" smtClean="0">
                <a:latin typeface="Ravie" pitchFamily="82" charset="0"/>
              </a:rPr>
              <a:t> </a:t>
            </a:r>
            <a:r>
              <a:rPr lang="pl-PL" sz="2800" dirty="0" err="1" smtClean="0">
                <a:latin typeface="Ravie" pitchFamily="82" charset="0"/>
              </a:rPr>
              <a:t>hard</a:t>
            </a:r>
            <a:endParaRPr lang="pl-PL" sz="2800" dirty="0">
              <a:latin typeface="Ravie" pitchFamily="82" charset="0"/>
            </a:endParaRPr>
          </a:p>
        </p:txBody>
      </p:sp>
      <p:sp>
        <p:nvSpPr>
          <p:cNvPr id="6" name="Elipsa 4"/>
          <p:cNvSpPr>
            <a:spLocks noChangeArrowheads="1"/>
          </p:cNvSpPr>
          <p:nvPr/>
        </p:nvSpPr>
        <p:spPr bwMode="auto">
          <a:xfrm>
            <a:off x="3786182" y="2357430"/>
            <a:ext cx="1643062" cy="1928813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0121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1" y="6871"/>
            <a:ext cx="9275722" cy="6847235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 rot="16200000">
            <a:off x="1151709" y="-1151711"/>
            <a:ext cx="6858001" cy="9161419"/>
          </a:xfrm>
          <a:prstGeom prst="rect">
            <a:avLst/>
          </a:prstGeom>
          <a:solidFill>
            <a:srgbClr val="00223E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/>
              <a:t> </a:t>
            </a: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2800" dirty="0" smtClean="0">
                <a:solidFill>
                  <a:schemeClr val="bg2"/>
                </a:solidFill>
                <a:latin typeface="+mn-lt"/>
              </a:rPr>
              <a:t/>
            </a:r>
            <a:br>
              <a:rPr lang="pl-PL" sz="2800" dirty="0" smtClean="0">
                <a:solidFill>
                  <a:schemeClr val="bg2"/>
                </a:solidFill>
                <a:latin typeface="+mn-lt"/>
              </a:rPr>
            </a:br>
            <a:endParaRPr lang="pl-PL" sz="2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611781" y="1384096"/>
            <a:ext cx="3842619" cy="626325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Wydział „</a:t>
            </a:r>
            <a:r>
              <a:rPr lang="pl-PL" sz="2000" dirty="0" err="1">
                <a:solidFill>
                  <a:schemeClr val="bg1"/>
                </a:solidFill>
              </a:rPr>
              <a:t>Artes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dirty="0" err="1">
                <a:solidFill>
                  <a:schemeClr val="bg1"/>
                </a:solidFill>
              </a:rPr>
              <a:t>Liberales</a:t>
            </a:r>
            <a:r>
              <a:rPr lang="pl-PL" sz="2000" dirty="0" smtClean="0">
                <a:solidFill>
                  <a:schemeClr val="bg1"/>
                </a:solidFill>
              </a:rPr>
              <a:t>”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</a:t>
            </a:r>
            <a:r>
              <a:rPr lang="pl-PL" sz="2000" dirty="0" smtClean="0">
                <a:solidFill>
                  <a:schemeClr val="bg1"/>
                </a:solidFill>
              </a:rPr>
              <a:t>Biologii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</a:t>
            </a:r>
            <a:r>
              <a:rPr lang="pl-PL" sz="2000" dirty="0" smtClean="0">
                <a:solidFill>
                  <a:schemeClr val="bg1"/>
                </a:solidFill>
              </a:rPr>
              <a:t>Chemii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Dziennikarstwa, </a:t>
            </a:r>
            <a:r>
              <a:rPr lang="pl-PL" sz="2000" dirty="0" smtClean="0">
                <a:solidFill>
                  <a:schemeClr val="bg1"/>
                </a:solidFill>
              </a:rPr>
              <a:t>Informacji i Bibliologii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Filozofii i </a:t>
            </a:r>
            <a:r>
              <a:rPr lang="pl-PL" sz="2000" dirty="0" smtClean="0">
                <a:solidFill>
                  <a:schemeClr val="bg1"/>
                </a:solidFill>
              </a:rPr>
              <a:t>Socjologii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</a:t>
            </a:r>
            <a:r>
              <a:rPr lang="pl-PL" sz="2000" dirty="0" smtClean="0">
                <a:solidFill>
                  <a:schemeClr val="bg1"/>
                </a:solidFill>
              </a:rPr>
              <a:t>Fizyki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Geografii i Studiów </a:t>
            </a:r>
            <a:r>
              <a:rPr lang="pl-PL" sz="2000" dirty="0" smtClean="0">
                <a:solidFill>
                  <a:schemeClr val="bg1"/>
                </a:solidFill>
              </a:rPr>
              <a:t>Regionalnych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</a:t>
            </a:r>
            <a:r>
              <a:rPr lang="pl-PL" sz="2000" dirty="0" smtClean="0">
                <a:solidFill>
                  <a:schemeClr val="bg1"/>
                </a:solidFill>
              </a:rPr>
              <a:t>Geologii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</a:t>
            </a:r>
            <a:r>
              <a:rPr lang="pl-PL" sz="2000" dirty="0" smtClean="0">
                <a:solidFill>
                  <a:schemeClr val="bg1"/>
                </a:solidFill>
              </a:rPr>
              <a:t>Historyczny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Lingwistyki </a:t>
            </a:r>
            <a:r>
              <a:rPr lang="pl-PL" sz="2000" dirty="0" smtClean="0">
                <a:solidFill>
                  <a:schemeClr val="bg1"/>
                </a:solidFill>
              </a:rPr>
              <a:t>Stosowanej</a:t>
            </a:r>
          </a:p>
          <a:p>
            <a:endParaRPr lang="pl-PL" sz="500" dirty="0" smtClean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Matematyki, </a:t>
            </a:r>
            <a:r>
              <a:rPr lang="pl-PL" sz="2000" dirty="0" smtClean="0">
                <a:solidFill>
                  <a:schemeClr val="bg1"/>
                </a:solidFill>
              </a:rPr>
              <a:t>Informatyki i </a:t>
            </a:r>
            <a:r>
              <a:rPr lang="pl-PL" sz="2000" dirty="0">
                <a:solidFill>
                  <a:schemeClr val="bg1"/>
                </a:solidFill>
              </a:rPr>
              <a:t>Mechaniki</a:t>
            </a:r>
          </a:p>
          <a:p>
            <a:endParaRPr lang="pl-PL" sz="2000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pPr algn="r"/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8564413" y="-9408"/>
            <a:ext cx="579587" cy="743164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880165" y="1384096"/>
            <a:ext cx="3798028" cy="533992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Wydział </a:t>
            </a:r>
            <a:r>
              <a:rPr lang="pl-PL" sz="2000" dirty="0">
                <a:solidFill>
                  <a:schemeClr val="bg1"/>
                </a:solidFill>
              </a:rPr>
              <a:t>Nauk </a:t>
            </a:r>
            <a:r>
              <a:rPr lang="pl-PL" sz="2000" dirty="0" smtClean="0">
                <a:solidFill>
                  <a:schemeClr val="bg1"/>
                </a:solidFill>
              </a:rPr>
              <a:t>Ekonomicznych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Nauk </a:t>
            </a:r>
            <a:r>
              <a:rPr lang="pl-PL" sz="2000" dirty="0" smtClean="0">
                <a:solidFill>
                  <a:schemeClr val="bg1"/>
                </a:solidFill>
              </a:rPr>
              <a:t>Politycznych </a:t>
            </a:r>
            <a:r>
              <a:rPr lang="pl-PL" dirty="0">
                <a:solidFill>
                  <a:schemeClr val="bg1"/>
                </a:solidFill>
              </a:rPr>
              <a:t>i </a:t>
            </a:r>
            <a:r>
              <a:rPr lang="pl-PL" dirty="0" smtClean="0">
                <a:solidFill>
                  <a:schemeClr val="bg1"/>
                </a:solidFill>
              </a:rPr>
              <a:t>Studiów</a:t>
            </a:r>
            <a:r>
              <a:rPr lang="pl-PL" sz="2000" dirty="0" smtClean="0">
                <a:solidFill>
                  <a:schemeClr val="bg1"/>
                </a:solidFill>
              </a:rPr>
              <a:t> Międzynarodowych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</a:t>
            </a:r>
            <a:r>
              <a:rPr lang="pl-PL" sz="2000" dirty="0" smtClean="0">
                <a:solidFill>
                  <a:schemeClr val="bg1"/>
                </a:solidFill>
              </a:rPr>
              <a:t>Neofilologii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</a:t>
            </a:r>
            <a:r>
              <a:rPr lang="pl-PL" sz="2000" dirty="0" smtClean="0">
                <a:solidFill>
                  <a:schemeClr val="bg1"/>
                </a:solidFill>
              </a:rPr>
              <a:t>Orientalistyczny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</a:t>
            </a:r>
            <a:r>
              <a:rPr lang="pl-PL" sz="2000" dirty="0" smtClean="0">
                <a:solidFill>
                  <a:schemeClr val="bg1"/>
                </a:solidFill>
              </a:rPr>
              <a:t>Pedagogiczny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</a:t>
            </a:r>
            <a:r>
              <a:rPr lang="pl-PL" sz="2000" dirty="0" smtClean="0">
                <a:solidFill>
                  <a:schemeClr val="bg1"/>
                </a:solidFill>
              </a:rPr>
              <a:t>Polonistyki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Prawa i </a:t>
            </a:r>
            <a:r>
              <a:rPr lang="pl-PL" sz="2000" dirty="0" smtClean="0">
                <a:solidFill>
                  <a:schemeClr val="bg1"/>
                </a:solidFill>
              </a:rPr>
              <a:t>Administracji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</a:t>
            </a:r>
            <a:r>
              <a:rPr lang="pl-PL" sz="2000" dirty="0" smtClean="0">
                <a:solidFill>
                  <a:schemeClr val="bg1"/>
                </a:solidFill>
              </a:rPr>
              <a:t>Psychologii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Stosowanych Nauk Społecznych i </a:t>
            </a:r>
            <a:r>
              <a:rPr lang="pl-PL" sz="2000" dirty="0" smtClean="0">
                <a:solidFill>
                  <a:schemeClr val="bg1"/>
                </a:solidFill>
              </a:rPr>
              <a:t>Resocjalizacji</a:t>
            </a:r>
          </a:p>
          <a:p>
            <a:endParaRPr lang="pl-PL" sz="5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Wydział Zarządzania 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 </a:t>
            </a:r>
            <a:endParaRPr lang="pl-PL" sz="2000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pPr algn="r"/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585589" y="362174"/>
            <a:ext cx="7446846" cy="1267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dirty="0" smtClean="0">
                <a:solidFill>
                  <a:schemeClr val="bg2"/>
                </a:solidFill>
                <a:latin typeface="+mn-lt"/>
              </a:rPr>
              <a:t>21 WYDZIAŁÓW</a:t>
            </a:r>
          </a:p>
          <a:p>
            <a:pPr>
              <a:lnSpc>
                <a:spcPct val="100000"/>
              </a:lnSpc>
            </a:pPr>
            <a:r>
              <a:rPr lang="pl-PL" sz="2000" dirty="0" smtClean="0">
                <a:solidFill>
                  <a:schemeClr val="bg1"/>
                </a:solidFill>
                <a:latin typeface="+mn-lt"/>
              </a:rPr>
              <a:t>+ 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30 </a:t>
            </a:r>
            <a:r>
              <a:rPr lang="pl-PL" sz="2000" dirty="0" smtClean="0">
                <a:solidFill>
                  <a:schemeClr val="bg1"/>
                </a:solidFill>
                <a:latin typeface="+mn-lt"/>
              </a:rPr>
              <a:t>JEDNOSTEK NAUKOWO-DYDAKTYCZNYCH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 </a:t>
            </a:r>
            <a:endParaRPr lang="pl-PL" sz="2000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pl-PL" sz="2800" dirty="0" smtClean="0">
                <a:solidFill>
                  <a:schemeClr val="bg2"/>
                </a:solidFill>
                <a:latin typeface="+mn-lt"/>
              </a:rPr>
              <a:t/>
            </a:r>
            <a:br>
              <a:rPr lang="pl-PL" sz="2800" dirty="0" smtClean="0">
                <a:solidFill>
                  <a:schemeClr val="bg2"/>
                </a:solidFill>
                <a:latin typeface="+mn-lt"/>
              </a:rPr>
            </a:br>
            <a:endParaRPr lang="pl-PL" sz="2800" dirty="0">
              <a:solidFill>
                <a:schemeClr val="bg2"/>
              </a:solidFill>
              <a:latin typeface="+mn-lt"/>
            </a:endParaRPr>
          </a:p>
        </p:txBody>
      </p:sp>
      <p:cxnSp>
        <p:nvCxnSpPr>
          <p:cNvPr id="11" name="Łącznik prosty 10"/>
          <p:cNvCxnSpPr/>
          <p:nvPr/>
        </p:nvCxnSpPr>
        <p:spPr>
          <a:xfrm flipV="1">
            <a:off x="-17422" y="1163782"/>
            <a:ext cx="9161422" cy="6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4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4889338" y="2717781"/>
            <a:ext cx="410862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ea typeface="Roboto Black" panose="02000000000000000000" pitchFamily="2" charset="0"/>
              </a:rPr>
              <a:t>UNIWERSYTET WARSZAWSKI</a:t>
            </a:r>
          </a:p>
          <a:p>
            <a:endParaRPr lang="pl-PL" sz="11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pl-PL" sz="11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pl-PL" sz="16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Krakowskie Przedmieście 26/28</a:t>
            </a:r>
          </a:p>
          <a:p>
            <a:r>
              <a:rPr lang="pl-PL" sz="16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Warszawa </a:t>
            </a:r>
            <a:r>
              <a:rPr lang="pl-PL" sz="1600" dirty="0"/>
              <a:t>00-927</a:t>
            </a:r>
            <a:endParaRPr lang="pl-PL" sz="16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pl-PL" sz="11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 flipV="1">
            <a:off x="4972465" y="3175765"/>
            <a:ext cx="2655916" cy="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3" y="1580339"/>
            <a:ext cx="4196250" cy="2970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0" name="pole tekstowe 9"/>
          <p:cNvSpPr txBox="1"/>
          <p:nvPr/>
        </p:nvSpPr>
        <p:spPr>
          <a:xfrm>
            <a:off x="4889338" y="3859002"/>
            <a:ext cx="2525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6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pl-PL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www.uw.edu.pl</a:t>
            </a:r>
          </a:p>
          <a:p>
            <a:endParaRPr lang="pl-PL" sz="1600" dirty="0"/>
          </a:p>
        </p:txBody>
      </p:sp>
      <p:sp>
        <p:nvSpPr>
          <p:cNvPr id="7" name="Trójkąt prostokątny 6"/>
          <p:cNvSpPr/>
          <p:nvPr/>
        </p:nvSpPr>
        <p:spPr>
          <a:xfrm rot="5400000">
            <a:off x="-4313" y="4311"/>
            <a:ext cx="569343" cy="560718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</p:spTree>
    <p:extLst>
      <p:ext uri="{BB962C8B-B14F-4D97-AF65-F5344CB8AC3E}">
        <p14:creationId xmlns:p14="http://schemas.microsoft.com/office/powerpoint/2010/main" val="280232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02099" y="183279"/>
            <a:ext cx="3689668" cy="15627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dirty="0" smtClean="0">
                <a:latin typeface="+mn-lt"/>
                <a:ea typeface="Roboto" panose="020B0706030804020204" pitchFamily="2" charset="0"/>
              </a:rPr>
              <a:t>UNIWERSYTET</a:t>
            </a:r>
            <a:br>
              <a:rPr lang="pl-PL" dirty="0" smtClean="0">
                <a:latin typeface="+mn-lt"/>
                <a:ea typeface="Roboto" panose="020B0706030804020204" pitchFamily="2" charset="0"/>
              </a:rPr>
            </a:br>
            <a:r>
              <a:rPr lang="pl-PL" dirty="0" smtClean="0">
                <a:latin typeface="+mn-lt"/>
                <a:ea typeface="Roboto" panose="020B0706030804020204" pitchFamily="2" charset="0"/>
              </a:rPr>
              <a:t>BADAWCZY</a:t>
            </a:r>
            <a:endParaRPr lang="pl-PL" dirty="0">
              <a:latin typeface="+mn-lt"/>
              <a:ea typeface="Roboto" panose="020B0706030804020204" pitchFamily="2" charset="0"/>
            </a:endParaRPr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198182" y="1724888"/>
            <a:ext cx="4197972" cy="51096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pl-PL" sz="2200" dirty="0" smtClean="0"/>
              <a:t>3800 </a:t>
            </a:r>
            <a:r>
              <a:rPr lang="pl-PL" sz="2200" dirty="0"/>
              <a:t>nauczycieli </a:t>
            </a:r>
            <a:r>
              <a:rPr lang="pl-PL" sz="2200" dirty="0" smtClean="0"/>
              <a:t>akademickich (750 profesorów)</a:t>
            </a:r>
          </a:p>
          <a:p>
            <a:pPr>
              <a:lnSpc>
                <a:spcPct val="120000"/>
              </a:lnSpc>
            </a:pPr>
            <a:r>
              <a:rPr lang="pl-PL" sz="2200" dirty="0" smtClean="0"/>
              <a:t>3000 doktorantów</a:t>
            </a:r>
            <a:endParaRPr lang="pl-PL" sz="2200" dirty="0"/>
          </a:p>
          <a:p>
            <a:pPr>
              <a:lnSpc>
                <a:spcPct val="120000"/>
              </a:lnSpc>
            </a:pPr>
            <a:r>
              <a:rPr lang="pl-PL" sz="2200" dirty="0" smtClean="0"/>
              <a:t>475 </a:t>
            </a:r>
            <a:r>
              <a:rPr lang="pl-PL" sz="2200" dirty="0"/>
              <a:t>mln zł rocznego </a:t>
            </a:r>
            <a:r>
              <a:rPr lang="pl-PL" sz="2200" dirty="0" smtClean="0"/>
              <a:t>budżetu naukowego </a:t>
            </a:r>
            <a:endParaRPr lang="pl-PL" sz="2200" dirty="0"/>
          </a:p>
          <a:p>
            <a:pPr>
              <a:lnSpc>
                <a:spcPct val="120000"/>
              </a:lnSpc>
            </a:pPr>
            <a:r>
              <a:rPr lang="pl-PL" sz="2200" dirty="0" smtClean="0"/>
              <a:t>3500 </a:t>
            </a:r>
            <a:r>
              <a:rPr lang="pl-PL" sz="2200" dirty="0"/>
              <a:t>tematów </a:t>
            </a:r>
            <a:r>
              <a:rPr lang="pl-PL" sz="2200" dirty="0" smtClean="0"/>
              <a:t>badawczych</a:t>
            </a:r>
          </a:p>
          <a:p>
            <a:r>
              <a:rPr lang="pl-PL" sz="2200" dirty="0" smtClean="0"/>
              <a:t>1600 grantów krajowych </a:t>
            </a:r>
            <a:r>
              <a:rPr lang="pl-PL" sz="2200" dirty="0"/>
              <a:t>i międzynarodowych </a:t>
            </a:r>
          </a:p>
          <a:p>
            <a:pPr>
              <a:lnSpc>
                <a:spcPct val="120000"/>
              </a:lnSpc>
            </a:pPr>
            <a:r>
              <a:rPr lang="pl-PL" sz="2200" dirty="0" smtClean="0"/>
              <a:t>7000 </a:t>
            </a:r>
            <a:r>
              <a:rPr lang="pl-PL" sz="2200" dirty="0"/>
              <a:t>publikacji </a:t>
            </a:r>
            <a:r>
              <a:rPr lang="pl-PL" sz="2200" dirty="0" smtClean="0"/>
              <a:t>rocznie</a:t>
            </a:r>
            <a:endParaRPr lang="pl-PL" sz="2200" dirty="0"/>
          </a:p>
          <a:p>
            <a:pPr>
              <a:lnSpc>
                <a:spcPct val="120000"/>
              </a:lnSpc>
            </a:pPr>
            <a:r>
              <a:rPr lang="pl-PL" sz="2200" dirty="0"/>
              <a:t>7</a:t>
            </a:r>
            <a:r>
              <a:rPr lang="pl-PL" sz="2200" dirty="0" smtClean="0"/>
              <a:t> </a:t>
            </a:r>
            <a:r>
              <a:rPr lang="pl-PL" sz="2200" dirty="0"/>
              <a:t>jednostek z kategorią </a:t>
            </a:r>
            <a:r>
              <a:rPr lang="pl-PL" sz="2200" dirty="0" smtClean="0"/>
              <a:t>A+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pl-PL" sz="1300" dirty="0"/>
              <a:t>Wydział „</a:t>
            </a:r>
            <a:r>
              <a:rPr lang="pl-PL" sz="1300" dirty="0" err="1"/>
              <a:t>Artes</a:t>
            </a:r>
            <a:r>
              <a:rPr lang="pl-PL" sz="1300" dirty="0"/>
              <a:t> </a:t>
            </a:r>
            <a:r>
              <a:rPr lang="pl-PL" sz="1300" dirty="0" err="1"/>
              <a:t>Liberales</a:t>
            </a:r>
            <a:r>
              <a:rPr lang="pl-PL" sz="1300" dirty="0"/>
              <a:t>”, Wydział Filozofii i </a:t>
            </a:r>
            <a:r>
              <a:rPr lang="pl-PL" sz="1300" dirty="0" smtClean="0"/>
              <a:t>Socjologii, </a:t>
            </a:r>
            <a:r>
              <a:rPr lang="pl-PL" sz="1300" dirty="0"/>
              <a:t>Wydział Fizyki, Wydział </a:t>
            </a:r>
            <a:r>
              <a:rPr lang="pl-PL" sz="1300" dirty="0" smtClean="0"/>
              <a:t>Matematyki, Informatyki </a:t>
            </a:r>
            <a:r>
              <a:rPr lang="pl-PL" sz="1300" dirty="0"/>
              <a:t>i Mechaniki, Wydział </a:t>
            </a:r>
            <a:r>
              <a:rPr lang="pl-PL" sz="1300" dirty="0" smtClean="0"/>
              <a:t>Nauk Ekonomicznych</a:t>
            </a:r>
            <a:r>
              <a:rPr lang="pl-PL" sz="1300" dirty="0"/>
              <a:t>, Wydział Psychologii, </a:t>
            </a:r>
            <a:r>
              <a:rPr lang="pl-PL" sz="1300" dirty="0" smtClean="0"/>
              <a:t>Ośrodek Badań </a:t>
            </a:r>
            <a:r>
              <a:rPr lang="pl-PL" sz="1300" dirty="0"/>
              <a:t>nad Migracjami</a:t>
            </a:r>
            <a:endParaRPr lang="pl-PL" sz="1300" dirty="0" smtClean="0"/>
          </a:p>
        </p:txBody>
      </p:sp>
      <p:cxnSp>
        <p:nvCxnSpPr>
          <p:cNvPr id="9" name="Łącznik prosty 8"/>
          <p:cNvCxnSpPr/>
          <p:nvPr/>
        </p:nvCxnSpPr>
        <p:spPr>
          <a:xfrm flipV="1">
            <a:off x="0" y="1622995"/>
            <a:ext cx="5003302" cy="16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025" y="0"/>
            <a:ext cx="5663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Kampus_OCHOTA_dzien_otwarty_16_04_2016_016.jpg" descr="Kampus_OCHOTA_dzien_otwarty_16_04_2016_0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8892" y="-2993"/>
            <a:ext cx="10321784" cy="68639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81334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DSCF0534" descr="DSCF05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9211075" cy="690830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1921 till 2014: Hoża"/>
          <p:cNvSpPr txBox="1"/>
          <p:nvPr/>
        </p:nvSpPr>
        <p:spPr>
          <a:xfrm>
            <a:off x="5476498" y="181"/>
            <a:ext cx="3502562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606060"/>
                </a:solidFill>
              </a:defRPr>
            </a:pPr>
            <a:r>
              <a:rPr sz="3094" b="1" dirty="0">
                <a:solidFill>
                  <a:schemeClr val="tx1"/>
                </a:solidFill>
              </a:rPr>
              <a:t>1921 till 2014: </a:t>
            </a:r>
            <a:r>
              <a:rPr sz="3094" b="1" dirty="0" err="1">
                <a:solidFill>
                  <a:schemeClr val="tx1"/>
                </a:solidFill>
              </a:rPr>
              <a:t>Hoża</a:t>
            </a:r>
            <a:endParaRPr sz="3094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814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0730-151201.jpg" descr="0730-1512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asteura5MD.png" descr="Pasteura5M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21185" y="6907517"/>
            <a:ext cx="3293253" cy="246994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ince 2014: Pasteura"/>
          <p:cNvSpPr txBox="1"/>
          <p:nvPr/>
        </p:nvSpPr>
        <p:spPr>
          <a:xfrm>
            <a:off x="2915970" y="3887322"/>
            <a:ext cx="3733394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sz="3094"/>
              <a:t>Since 2014: Pasteura</a:t>
            </a:r>
          </a:p>
        </p:txBody>
      </p:sp>
      <p:pic>
        <p:nvPicPr>
          <p:cNvPr id="171" name="image8.png" descr="image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35352" y="4756983"/>
            <a:ext cx="3264918" cy="21141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03503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/>
          <p:cNvSpPr>
            <a:spLocks noGrp="1"/>
          </p:cNvSpPr>
          <p:nvPr>
            <p:ph type="ctrTitle"/>
          </p:nvPr>
        </p:nvSpPr>
        <p:spPr>
          <a:xfrm>
            <a:off x="4857752" y="214290"/>
            <a:ext cx="3643338" cy="760536"/>
          </a:xfrm>
        </p:spPr>
        <p:txBody>
          <a:bodyPr>
            <a:noAutofit/>
          </a:bodyPr>
          <a:lstStyle/>
          <a:p>
            <a:r>
              <a:rPr lang="pl-PL" sz="2800" dirty="0" err="1" smtClean="0">
                <a:latin typeface="Berlin Sans FB" pitchFamily="34" charset="0"/>
              </a:rPr>
              <a:t>Experimental</a:t>
            </a:r>
            <a:r>
              <a:rPr lang="pl-PL" sz="2800" dirty="0" smtClean="0">
                <a:latin typeface="Berlin Sans FB" pitchFamily="34" charset="0"/>
              </a:rPr>
              <a:t> </a:t>
            </a:r>
            <a:r>
              <a:rPr lang="pl-PL" sz="2800" dirty="0" err="1" smtClean="0">
                <a:latin typeface="Berlin Sans FB" pitchFamily="34" charset="0"/>
              </a:rPr>
              <a:t>Physics</a:t>
            </a:r>
            <a:endParaRPr lang="pl-PL" sz="2800" dirty="0">
              <a:latin typeface="Berlin Sans FB" pitchFamily="34" charset="0"/>
            </a:endParaRPr>
          </a:p>
        </p:txBody>
      </p:sp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4429124" y="1214422"/>
            <a:ext cx="4714876" cy="4500594"/>
          </a:xfrm>
        </p:spPr>
        <p:txBody>
          <a:bodyPr>
            <a:normAutofit fontScale="32500" lnSpcReduction="20000"/>
          </a:bodyPr>
          <a:lstStyle/>
          <a:p>
            <a:endParaRPr lang="pl-PL" sz="5600" dirty="0" smtClean="0"/>
          </a:p>
          <a:p>
            <a:pPr>
              <a:defRPr/>
            </a:pPr>
            <a:r>
              <a:rPr lang="pl-PL" sz="56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Division</a:t>
            </a:r>
            <a:r>
              <a:rPr lang="pl-PL" sz="5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defRPr/>
            </a:pPr>
            <a:endParaRPr lang="pl-PL" sz="56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pl-PL" sz="5600" u="sng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Biophysics</a:t>
            </a:r>
            <a:endParaRPr lang="pl-PL" sz="5600" u="sng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pl-PL" sz="5600" u="sng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Biomedical</a:t>
            </a: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5600" u="sng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endParaRPr lang="pl-PL" sz="5600" u="sng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Elementary Particles and</a:t>
            </a: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</a:t>
            </a: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Atomic Nuclei Physics</a:t>
            </a: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pl-PL" sz="5600" u="sng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</a:t>
            </a:r>
            <a:endParaRPr lang="pl-PL" sz="5600" u="sng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en-US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State Physics</a:t>
            </a: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n-US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Condensed Matter Structure</a:t>
            </a: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pl-PL" sz="5600" u="sng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</a:t>
            </a: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5600" u="sng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Spectroscopy</a:t>
            </a:r>
            <a:endParaRPr lang="pl-PL" sz="5600" u="sng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</a:t>
            </a:r>
            <a:r>
              <a:rPr lang="pl-PL" sz="5600" u="sng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Econophysics</a:t>
            </a:r>
            <a:endParaRPr lang="pl-PL" sz="5600" u="sng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</a:t>
            </a:r>
            <a:r>
              <a:rPr lang="en-US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Didactics of Physics</a:t>
            </a:r>
          </a:p>
          <a:p>
            <a:endParaRPr lang="pl-PL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960440" cy="64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3929090" cy="544512"/>
          </a:xfrm>
        </p:spPr>
        <p:txBody>
          <a:bodyPr>
            <a:noAutofit/>
          </a:bodyPr>
          <a:lstStyle/>
          <a:p>
            <a:r>
              <a:rPr lang="pl-PL" sz="3200" dirty="0" err="1" smtClean="0">
                <a:latin typeface="Berlin Sans FB" pitchFamily="34" charset="0"/>
              </a:rPr>
              <a:t>Theoretical</a:t>
            </a:r>
            <a:r>
              <a:rPr lang="pl-PL" sz="3200" dirty="0" smtClean="0">
                <a:latin typeface="Berlin Sans FB" pitchFamily="34" charset="0"/>
              </a:rPr>
              <a:t> </a:t>
            </a:r>
            <a:r>
              <a:rPr lang="pl-PL" sz="3200" dirty="0" err="1" smtClean="0">
                <a:latin typeface="Berlin Sans FB" pitchFamily="34" charset="0"/>
              </a:rPr>
              <a:t>Physics</a:t>
            </a:r>
            <a:endParaRPr lang="pl-PL" sz="3200" dirty="0">
              <a:latin typeface="Berlin Sans FB" pitchFamily="34" charset="0"/>
            </a:endParaRPr>
          </a:p>
        </p:txBody>
      </p:sp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1115616" y="3588002"/>
            <a:ext cx="4572032" cy="2448272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Department</a:t>
            </a:r>
            <a:r>
              <a:rPr lang="pl-PL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s: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</a:t>
            </a:r>
            <a:endParaRPr lang="pl-PL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"/>
            </a:endParaRPr>
          </a:p>
          <a:p>
            <a:r>
              <a:rPr lang="pl-PL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/>
              </a:rPr>
              <a:t>1.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Condensed Matter Physics</a:t>
            </a:r>
            <a:endParaRPr lang="pl-PL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"/>
            </a:endParaRPr>
          </a:p>
          <a:p>
            <a:r>
              <a:rPr lang="pl-PL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/>
              </a:rPr>
              <a:t>2. 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Quantum Optics and Atomic Physics</a:t>
            </a:r>
            <a:endParaRPr lang="en-US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3.  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Particles and Fundamental Interactions</a:t>
            </a:r>
            <a:endParaRPr lang="en-US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4.  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Strong and Electroweak Interactions</a:t>
            </a:r>
            <a:endParaRPr lang="en-US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5.  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Relativity and Gravitation</a:t>
            </a:r>
            <a:endParaRPr lang="pl-PL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6.  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Structure of Atomic Nuclei</a:t>
            </a:r>
            <a:endParaRPr lang="pl-PL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92696"/>
            <a:ext cx="4394108" cy="29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0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UW2017">
  <a:themeElements>
    <a:clrScheme name="Niestandardowy 4">
      <a:dk1>
        <a:srgbClr val="000000"/>
      </a:dk1>
      <a:lt1>
        <a:srgbClr val="FFFFFF"/>
      </a:lt1>
      <a:dk2>
        <a:srgbClr val="00447A"/>
      </a:dk2>
      <a:lt2>
        <a:srgbClr val="FFFFFF"/>
      </a:lt2>
      <a:accent1>
        <a:srgbClr val="0092CE"/>
      </a:accent1>
      <a:accent2>
        <a:srgbClr val="F9B531"/>
      </a:accent2>
      <a:accent3>
        <a:srgbClr val="C4D121"/>
      </a:accent3>
      <a:accent4>
        <a:srgbClr val="E76153"/>
      </a:accent4>
      <a:accent5>
        <a:srgbClr val="34BCE5"/>
      </a:accent5>
      <a:accent6>
        <a:srgbClr val="A6DBF4"/>
      </a:accent6>
      <a:hlink>
        <a:srgbClr val="00589B"/>
      </a:hlink>
      <a:folHlink>
        <a:srgbClr val="BFBFBF"/>
      </a:folHlink>
    </a:clrScheme>
    <a:fontScheme name="uw 2017-2020">
      <a:majorFont>
        <a:latin typeface="Roboto Medium"/>
        <a:ea typeface=""/>
        <a:cs typeface=""/>
      </a:majorFont>
      <a:minorFont>
        <a:latin typeface="Roboto Light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UW2017" id="{1B705226-CE0E-490F-AD80-E7EB2AE0513D}" vid="{0B81D375-18C1-427F-AEA0-73786F7E7E12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3854</TotalTime>
  <Words>915</Words>
  <Application>Microsoft Office PowerPoint</Application>
  <PresentationFormat>Екран (4:3)</PresentationFormat>
  <Paragraphs>230</Paragraphs>
  <Slides>30</Slides>
  <Notes>12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13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30</vt:i4>
      </vt:variant>
    </vt:vector>
  </HeadingPairs>
  <TitlesOfParts>
    <vt:vector size="45" baseType="lpstr">
      <vt:lpstr>Arial</vt:lpstr>
      <vt:lpstr>Berlin Sans FB</vt:lpstr>
      <vt:lpstr>Calibri</vt:lpstr>
      <vt:lpstr>Gill Sans MT</vt:lpstr>
      <vt:lpstr>Helvetica</vt:lpstr>
      <vt:lpstr>Ravie</vt:lpstr>
      <vt:lpstr>Roboto</vt:lpstr>
      <vt:lpstr>Roboto Black</vt:lpstr>
      <vt:lpstr>Roboto Light</vt:lpstr>
      <vt:lpstr>Roboto Medium</vt:lpstr>
      <vt:lpstr>Tahoma</vt:lpstr>
      <vt:lpstr>Times New Roman</vt:lpstr>
      <vt:lpstr>Wingdings</vt:lpstr>
      <vt:lpstr>MotywUW2017</vt:lpstr>
      <vt:lpstr>Acrobat Document</vt:lpstr>
      <vt:lpstr>Презентація PowerPoint</vt:lpstr>
      <vt:lpstr>SPOŁECZNOŚĆ</vt:lpstr>
      <vt:lpstr> </vt:lpstr>
      <vt:lpstr>UNIWERSYTET BADAWCZY</vt:lpstr>
      <vt:lpstr>Презентація PowerPoint</vt:lpstr>
      <vt:lpstr>Презентація PowerPoint</vt:lpstr>
      <vt:lpstr>Презентація PowerPoint</vt:lpstr>
      <vt:lpstr>Experimental Physics</vt:lpstr>
      <vt:lpstr>Theoretical Physics</vt:lpstr>
      <vt:lpstr>Obserwatorium Astronomiczne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MBE – Molecular Beam Epitaxy (epitaksja z wiązek molekularnych) nowym laboratorium Wydziału Fizyki UW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Studies</vt:lpstr>
      <vt:lpstr>Students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Ania</dc:creator>
  <cp:lastModifiedBy>1c</cp:lastModifiedBy>
  <cp:revision>223</cp:revision>
  <cp:lastPrinted>2018-07-09T08:18:03Z</cp:lastPrinted>
  <dcterms:created xsi:type="dcterms:W3CDTF">2017-02-20T13:47:12Z</dcterms:created>
  <dcterms:modified xsi:type="dcterms:W3CDTF">2019-05-15T10:03:17Z</dcterms:modified>
</cp:coreProperties>
</file>