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>
        <p:scale>
          <a:sx n="80" d="100"/>
          <a:sy n="80" d="100"/>
        </p:scale>
        <p:origin x="-2514" y="-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2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alpha val="5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52421" y="260648"/>
            <a:ext cx="7309048" cy="804664"/>
          </a:xfrm>
        </p:spPr>
        <p:txBody>
          <a:bodyPr/>
          <a:lstStyle/>
          <a:p>
            <a:r>
              <a:rPr lang="uk-UA" dirty="0" smtClean="0"/>
              <a:t>Міністерство культури України</a:t>
            </a: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Національний заповідник</a:t>
            </a:r>
            <a:br>
              <a:rPr lang="uk-UA" dirty="0" smtClean="0"/>
            </a:br>
            <a:r>
              <a:rPr lang="uk-UA" dirty="0" smtClean="0"/>
              <a:t>«Замки </a:t>
            </a:r>
            <a:r>
              <a:rPr lang="uk-UA" dirty="0" err="1" smtClean="0"/>
              <a:t>Тернопілля</a:t>
            </a:r>
            <a:r>
              <a:rPr lang="uk-UA" dirty="0" smtClean="0"/>
              <a:t>»</a:t>
            </a:r>
            <a:endParaRPr lang="uk-UA" dirty="0"/>
          </a:p>
        </p:txBody>
      </p:sp>
      <p:pic>
        <p:nvPicPr>
          <p:cNvPr id="1027" name="Picture 3" descr="G:\Робота\Незакінчене відео\Дзеркальні галереї Фільм\картинки\zamky_ternopilly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58" y="3140968"/>
            <a:ext cx="193357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124000" y="5957664"/>
            <a:ext cx="7309048" cy="804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mtClean="0"/>
              <a:t>Пам</a:t>
            </a:r>
            <a:r>
              <a:rPr lang="en-US" smtClean="0"/>
              <a:t>’</a:t>
            </a:r>
            <a:r>
              <a:rPr lang="uk-UA" smtClean="0"/>
              <a:t>ять про минуле – запорука майбутнього!</a:t>
            </a:r>
            <a:endParaRPr lang="uk-UA" dirty="0"/>
          </a:p>
        </p:txBody>
      </p:sp>
      <p:pic>
        <p:nvPicPr>
          <p:cNvPr id="8" name="Picture 3" descr="G:\Робота\Незакінчене відео\Дзеркальні галереї Фільм\картинки\zamky_ternopilly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212" y="3140968"/>
            <a:ext cx="193357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64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99592" y="5589240"/>
            <a:ext cx="7772400" cy="4572000"/>
          </a:xfrm>
        </p:spPr>
        <p:txBody>
          <a:bodyPr/>
          <a:lstStyle/>
          <a:p>
            <a:r>
              <a:rPr lang="uk-UA" dirty="0" err="1" smtClean="0"/>
              <a:t>Вишнівецький</a:t>
            </a:r>
            <a:r>
              <a:rPr lang="uk-UA" dirty="0" smtClean="0"/>
              <a:t> палацово-парковий </a:t>
            </a:r>
            <a:r>
              <a:rPr lang="uk-UA" dirty="0" smtClean="0"/>
              <a:t>комплекс: </a:t>
            </a:r>
            <a:r>
              <a:rPr lang="uk-UA" dirty="0" smtClean="0"/>
              <a:t>до входження у заповідник і сьогодні.</a:t>
            </a:r>
            <a:endParaRPr lang="uk-UA" dirty="0"/>
          </a:p>
        </p:txBody>
      </p:sp>
      <p:pic>
        <p:nvPicPr>
          <p:cNvPr id="5122" name="Picture 2" descr="G:\Архів\Фото\1. Реставраційні роботи\вигляд до створення заповідника\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456384" cy="233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Архів\Фото\1. Реставраційні роботи\вигляд до створення заповідника\3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70"/>
            <a:ext cx="3096344" cy="207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Архів\Матеріали для монтажу\Фото Вишнівецький палац\235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6" t="40953" r="28686" b="18184"/>
          <a:stretch/>
        </p:blipFill>
        <p:spPr bwMode="auto">
          <a:xfrm>
            <a:off x="4355976" y="332655"/>
            <a:ext cx="4460565" cy="233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Архів\Матеріали для монтажу\Фото Вишнівецький палац\235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140970"/>
            <a:ext cx="3107183" cy="207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:\Архів\Фото\1. Реставраційні роботи\вигляд до створення заповідника\6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40970"/>
            <a:ext cx="1656184" cy="20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91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5575" y="5877272"/>
            <a:ext cx="7504179" cy="829072"/>
          </a:xfrm>
        </p:spPr>
        <p:txBody>
          <a:bodyPr/>
          <a:lstStyle/>
          <a:p>
            <a:r>
              <a:rPr lang="uk-UA" dirty="0" smtClean="0"/>
              <a:t>Відновлення Дзеркальної Зали</a:t>
            </a:r>
            <a:endParaRPr lang="uk-UA" dirty="0"/>
          </a:p>
        </p:txBody>
      </p:sp>
      <p:pic>
        <p:nvPicPr>
          <p:cNvPr id="6146" name="Picture 2" descr="D:\Ювілей\Фільм\Замки\Вишнівець\до роботи\PB030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592288" cy="194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8641"/>
            <a:ext cx="2592287" cy="194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G:\Архів\Фото\1. Реставраційні роботи\Реставрація ДЗ протягом гранту\Фото\20170118_1245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188641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Архів\Фото\13. Сучасні інтер'єри\IMG_20181205_1105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57" y="2348880"/>
            <a:ext cx="6012668" cy="338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14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13078" y="5805264"/>
            <a:ext cx="7772400" cy="4572000"/>
          </a:xfrm>
        </p:spPr>
        <p:txBody>
          <a:bodyPr/>
          <a:lstStyle/>
          <a:p>
            <a:r>
              <a:rPr lang="uk-UA" dirty="0" smtClean="0"/>
              <a:t>Відновлення південної оглядової тераси.</a:t>
            </a:r>
            <a:endParaRPr lang="uk-UA" dirty="0"/>
          </a:p>
        </p:txBody>
      </p:sp>
      <p:pic>
        <p:nvPicPr>
          <p:cNvPr id="7171" name="Picture 3" descr="G:\Архів\Фото\1. Реставраційні роботи\Південна тераса\IMG_20170816_1308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2592288" cy="14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Архів\Фото\1. Реставраційні роботи\Південна тераса\IMG_20170905_0942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2657"/>
            <a:ext cx="2592288" cy="14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Архів\Фото\1. Реставраційні роботи\Південна тераса\IMG_20190315_0911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2657"/>
            <a:ext cx="2592288" cy="14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F:\Інвестпроекти\Фото\IMG_20190513_1905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232693" cy="350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87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Архів\Фото\13. Сучасні інтер'єри\IMG_20190215_12545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5373951" cy="302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Архів\Фото\13. Сучасні інтер'єри\IMG_20190215_130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828" y="3068960"/>
            <a:ext cx="5656628" cy="318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09960" y="404664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Відновлені нижній та верхній вестибюлі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44477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99592" y="5301208"/>
            <a:ext cx="7618040" cy="934616"/>
          </a:xfrm>
        </p:spPr>
        <p:txBody>
          <a:bodyPr/>
          <a:lstStyle/>
          <a:p>
            <a:r>
              <a:rPr lang="uk-UA" dirty="0" smtClean="0"/>
              <a:t>Зелена зала</a:t>
            </a:r>
            <a:endParaRPr lang="uk-UA" dirty="0"/>
          </a:p>
        </p:txBody>
      </p:sp>
      <p:pic>
        <p:nvPicPr>
          <p:cNvPr id="9218" name="Picture 2" descr="G:\Архів\Фото\13. Сучасні інтер'єри\IMG_20190215_1306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04683"/>
            <a:ext cx="7632848" cy="42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68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772400" cy="1143000"/>
          </a:xfrm>
        </p:spPr>
        <p:txBody>
          <a:bodyPr/>
          <a:lstStyle/>
          <a:p>
            <a:r>
              <a:rPr lang="uk-UA" dirty="0" smtClean="0"/>
              <a:t>Археологія</a:t>
            </a:r>
            <a:endParaRPr lang="uk-UA" dirty="0"/>
          </a:p>
        </p:txBody>
      </p:sp>
      <p:pic>
        <p:nvPicPr>
          <p:cNvPr id="10242" name="Picture 2" descr="D:\Ювілей\Фільм\Частина друга\Археологія\Тереборвля20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816424" cy="214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Ювілей\Фільм\Частина друга\Археологія\Новый рисунок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832426" cy="215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Ювілей\Фільм\Частина друга\Археологія\В призамковому парку 2016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77072"/>
            <a:ext cx="448049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261298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Вишнівець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396441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Теребовля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2843808" y="621163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Збараж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4867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772400" cy="1143000"/>
          </a:xfrm>
        </p:spPr>
        <p:txBody>
          <a:bodyPr/>
          <a:lstStyle/>
          <a:p>
            <a:r>
              <a:rPr lang="uk-UA" dirty="0" smtClean="0"/>
              <a:t>Виставкова діяльність</a:t>
            </a:r>
            <a:endParaRPr lang="uk-UA" dirty="0"/>
          </a:p>
        </p:txBody>
      </p:sp>
      <p:pic>
        <p:nvPicPr>
          <p:cNvPr id="11266" name="Picture 2" descr="D:\Ювілей\Фільм\Частина друга\Виставки\moda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816424" cy="214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Ювілей\Фільм\Частина друга\Виставки\IMG_20181205_110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340767"/>
            <a:ext cx="3816425" cy="214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Ювілей\Фільм\Частина друга\Виставки\tkaczuk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97" y="3717032"/>
            <a:ext cx="3809571" cy="214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Ювілей\Фільм\Частина друга\Виставки\foki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13" y="3717032"/>
            <a:ext cx="3793003" cy="213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32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-99392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Проведення наукових конференцій</a:t>
            </a:r>
            <a:endParaRPr lang="uk-UA" dirty="0"/>
          </a:p>
        </p:txBody>
      </p:sp>
      <p:pic>
        <p:nvPicPr>
          <p:cNvPr id="12290" name="Picture 2" descr="D:\Ювілей\Фільм\Частина друга\конференції\IMG_1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06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Ювілей\Фільм\Частина друга\конференції\P9131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406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Ювілей\Фільм\Частина друга\конференції\IMG_20180810_1119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406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Ювілей\Фільм\Частина друга\конференції\IMG_15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2079"/>
            <a:ext cx="406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99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-171400"/>
            <a:ext cx="7772400" cy="1143000"/>
          </a:xfrm>
        </p:spPr>
        <p:txBody>
          <a:bodyPr/>
          <a:lstStyle/>
          <a:p>
            <a:r>
              <a:rPr lang="uk-UA" dirty="0" smtClean="0"/>
              <a:t>Фестивалі та масові заходи</a:t>
            </a:r>
            <a:endParaRPr lang="uk-UA" dirty="0"/>
          </a:p>
        </p:txBody>
      </p:sp>
      <p:pic>
        <p:nvPicPr>
          <p:cNvPr id="13314" name="Picture 2" descr="D:\Ювілей\Фільм\Частина друга\Фестивалі\DSC04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406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Ювілей\Фільм\Частина друга\Фестивалі\f.zf18.04.10r.0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r="4629"/>
          <a:stretch/>
        </p:blipFill>
        <p:spPr bwMode="auto">
          <a:xfrm>
            <a:off x="4748251" y="1124744"/>
            <a:ext cx="355408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Ювілей\Фільм\Частина друга\Фестивалі\IMG_0997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406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Ювілей\Фільм\Замки\Збараж\Тур фест\f.zn18.04.10r.1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14" y="3645023"/>
            <a:ext cx="3452485" cy="229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8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Туристична діяльність</a:t>
            </a:r>
            <a:endParaRPr lang="uk-UA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70234"/>
            <a:ext cx="3978175" cy="2535406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35530"/>
            <a:ext cx="3528393" cy="2540643"/>
          </a:xfrm>
          <a:prstGeom prst="rect">
            <a:avLst/>
          </a:prstGeom>
          <a:noFill/>
        </p:spPr>
      </p:pic>
      <p:pic>
        <p:nvPicPr>
          <p:cNvPr id="2050" name="Picture 2" descr="F:\24118_800x600_139037951897753271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4061917" cy="256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76523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5064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76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332656"/>
            <a:ext cx="8147248" cy="619268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1800" dirty="0" smtClean="0"/>
              <a:t>8 </a:t>
            </a:r>
            <a:r>
              <a:rPr lang="uk-UA" sz="1800" dirty="0"/>
              <a:t>лютого 1994 </a:t>
            </a:r>
            <a:r>
              <a:rPr lang="uk-UA" sz="1800" dirty="0" smtClean="0"/>
              <a:t>року на базі архітектурного комплексу </a:t>
            </a:r>
            <a:r>
              <a:rPr lang="uk-UA" sz="1800" dirty="0"/>
              <a:t>Збаразького замку </a:t>
            </a:r>
            <a:r>
              <a:rPr lang="en-US" sz="1800" dirty="0"/>
              <a:t>XVII </a:t>
            </a:r>
            <a:r>
              <a:rPr lang="uk-UA" sz="1800" dirty="0"/>
              <a:t>століття, </a:t>
            </a:r>
            <a:r>
              <a:rPr lang="uk-UA" sz="1800" dirty="0" smtClean="0"/>
              <a:t>церкви </a:t>
            </a:r>
            <a:r>
              <a:rPr lang="uk-UA" sz="1800" dirty="0"/>
              <a:t>Преображення Господнього 1600 року, </a:t>
            </a:r>
            <a:r>
              <a:rPr lang="uk-UA" sz="1800" dirty="0" smtClean="0"/>
              <a:t>ансамблю </a:t>
            </a:r>
            <a:r>
              <a:rPr lang="uk-UA" sz="1800" dirty="0"/>
              <a:t>споруд монастиря ордену отців Бернардинів, які є пам’ятками архітектури національного </a:t>
            </a:r>
            <a:r>
              <a:rPr lang="uk-UA" sz="1800" dirty="0" smtClean="0"/>
              <a:t>значення та ряду </a:t>
            </a:r>
            <a:r>
              <a:rPr lang="uk-UA" sz="1800" dirty="0"/>
              <a:t>інших пам’яток міста та </a:t>
            </a:r>
            <a:r>
              <a:rPr lang="uk-UA" sz="1800" dirty="0" smtClean="0"/>
              <a:t>району указом президента України було створено 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Державний </a:t>
            </a:r>
            <a:r>
              <a:rPr lang="uk-UA" b="1" dirty="0" err="1">
                <a:solidFill>
                  <a:srgbClr val="FF0000"/>
                </a:solidFill>
              </a:rPr>
              <a:t>історико-архітектурний</a:t>
            </a:r>
            <a:r>
              <a:rPr lang="uk-UA" b="1" dirty="0">
                <a:solidFill>
                  <a:srgbClr val="FF0000"/>
                </a:solidFill>
              </a:rPr>
              <a:t> </a:t>
            </a:r>
            <a:endParaRPr lang="uk-UA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заповідник </a:t>
            </a:r>
            <a:r>
              <a:rPr lang="uk-UA" b="1" dirty="0">
                <a:solidFill>
                  <a:srgbClr val="FF0000"/>
                </a:solidFill>
              </a:rPr>
              <a:t>у місті Збаражі</a:t>
            </a:r>
            <a:r>
              <a:rPr lang="uk-UA" b="1" dirty="0" smtClean="0">
                <a:solidFill>
                  <a:srgbClr val="FF000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uk-UA" sz="1900" dirty="0"/>
              <a:t> У 1999 році до складу Заповідника ввійшов Вишневецький архітектурно-ландшафтний комплекс – пам’ятка архітектури національного значення </a:t>
            </a:r>
            <a:r>
              <a:rPr lang="en-US" sz="1900" dirty="0"/>
              <a:t>XIV-XIX </a:t>
            </a:r>
            <a:r>
              <a:rPr lang="uk-UA" sz="1900" dirty="0"/>
              <a:t>століть.</a:t>
            </a:r>
            <a:br>
              <a:rPr lang="uk-UA" sz="1900" dirty="0"/>
            </a:br>
            <a:r>
              <a:rPr lang="uk-UA" sz="1900" dirty="0"/>
              <a:t>     У 2002 році утворено філію Заповідника у міста </a:t>
            </a:r>
            <a:r>
              <a:rPr lang="uk-UA" sz="1900" dirty="0" err="1"/>
              <a:t>Скалаті</a:t>
            </a:r>
            <a:r>
              <a:rPr lang="uk-UA" sz="1900" dirty="0"/>
              <a:t> </a:t>
            </a:r>
            <a:r>
              <a:rPr lang="uk-UA" sz="1900" dirty="0" err="1"/>
              <a:t>Підволочиського</a:t>
            </a:r>
            <a:r>
              <a:rPr lang="uk-UA" sz="1900" dirty="0"/>
              <a:t> району, центральним об’єктом якої став </a:t>
            </a:r>
            <a:r>
              <a:rPr lang="en-US" sz="1900" dirty="0"/>
              <a:t>C</a:t>
            </a:r>
            <a:r>
              <a:rPr lang="uk-UA" sz="1900" dirty="0" err="1"/>
              <a:t>калатський</a:t>
            </a:r>
            <a:r>
              <a:rPr lang="uk-UA" sz="1900" dirty="0"/>
              <a:t> замок </a:t>
            </a:r>
            <a:r>
              <a:rPr lang="en-US" sz="1900" dirty="0"/>
              <a:t>XVII </a:t>
            </a:r>
            <a:r>
              <a:rPr lang="uk-UA" sz="1900" dirty="0"/>
              <a:t>століття.</a:t>
            </a:r>
            <a:br>
              <a:rPr lang="uk-UA" sz="1900" dirty="0"/>
            </a:br>
            <a:r>
              <a:rPr lang="uk-UA" sz="1900" dirty="0"/>
              <a:t>     15 січня 2005 року Заповіднику надано статус Національного і перейменовано у </a:t>
            </a:r>
            <a:endParaRPr lang="uk-UA" sz="1900" dirty="0" smtClean="0"/>
          </a:p>
          <a:p>
            <a:pPr marL="0" indent="0" algn="ctr">
              <a:buNone/>
            </a:pPr>
            <a:r>
              <a:rPr lang="uk-UA" sz="2800" b="1" dirty="0" smtClean="0">
                <a:solidFill>
                  <a:srgbClr val="FF0000"/>
                </a:solidFill>
              </a:rPr>
              <a:t>Національний </a:t>
            </a:r>
            <a:r>
              <a:rPr lang="uk-UA" sz="2800" b="1" dirty="0">
                <a:solidFill>
                  <a:srgbClr val="FF0000"/>
                </a:solidFill>
              </a:rPr>
              <a:t>заповідник </a:t>
            </a:r>
            <a:endParaRPr lang="uk-UA" sz="2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uk-UA" sz="2800" b="1" dirty="0" smtClean="0">
                <a:solidFill>
                  <a:srgbClr val="FF0000"/>
                </a:solidFill>
              </a:rPr>
              <a:t>«</a:t>
            </a:r>
            <a:r>
              <a:rPr lang="uk-UA" sz="2800" b="1" dirty="0">
                <a:solidFill>
                  <a:srgbClr val="FF0000"/>
                </a:solidFill>
              </a:rPr>
              <a:t>Замки </a:t>
            </a:r>
            <a:r>
              <a:rPr lang="uk-UA" sz="2800" b="1" dirty="0" err="1">
                <a:solidFill>
                  <a:srgbClr val="FF0000"/>
                </a:solidFill>
              </a:rPr>
              <a:t>Тернопілля</a:t>
            </a:r>
            <a:r>
              <a:rPr lang="uk-UA" sz="2800" b="1" dirty="0" smtClean="0">
                <a:solidFill>
                  <a:srgbClr val="FF0000"/>
                </a:solidFill>
              </a:rPr>
              <a:t>»</a:t>
            </a:r>
            <a:r>
              <a:rPr lang="uk-UA" sz="1900" b="1" dirty="0" smtClean="0">
                <a:solidFill>
                  <a:srgbClr val="FF000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uk-UA" sz="2000" dirty="0"/>
              <a:t>У 2008 році до складу Національного заповідника </a:t>
            </a:r>
            <a:r>
              <a:rPr lang="uk-UA" sz="2000" dirty="0" smtClean="0"/>
              <a:t>увійшли </a:t>
            </a:r>
            <a:r>
              <a:rPr lang="uk-UA" sz="2000" dirty="0"/>
              <a:t>ще сім замків, це: замок у місті Теребовля, замок в </a:t>
            </a:r>
            <a:r>
              <a:rPr lang="uk-UA" sz="2000" dirty="0" err="1"/>
              <a:t>смт</a:t>
            </a:r>
            <a:r>
              <a:rPr lang="uk-UA" sz="2000" dirty="0"/>
              <a:t>. </a:t>
            </a:r>
            <a:r>
              <a:rPr lang="uk-UA" sz="2000" dirty="0" err="1"/>
              <a:t>Микулинці</a:t>
            </a:r>
            <a:r>
              <a:rPr lang="uk-UA" sz="2000" dirty="0"/>
              <a:t>, замки в </a:t>
            </a:r>
            <a:r>
              <a:rPr lang="uk-UA" sz="2000" dirty="0" smtClean="0"/>
              <a:t>         с</a:t>
            </a:r>
            <a:r>
              <a:rPr lang="uk-UA" sz="2000" dirty="0"/>
              <a:t>. </a:t>
            </a:r>
            <a:r>
              <a:rPr lang="uk-UA" sz="2000" dirty="0" err="1"/>
              <a:t>Язловець</a:t>
            </a:r>
            <a:r>
              <a:rPr lang="uk-UA" sz="2000" dirty="0"/>
              <a:t>, с. </a:t>
            </a:r>
            <a:r>
              <a:rPr lang="uk-UA" sz="2000" dirty="0" err="1"/>
              <a:t>Підзамочок</a:t>
            </a:r>
            <a:r>
              <a:rPr lang="uk-UA" sz="2000" dirty="0"/>
              <a:t> та </a:t>
            </a:r>
            <a:r>
              <a:rPr lang="uk-UA" sz="2000" dirty="0" err="1"/>
              <a:t>смт</a:t>
            </a:r>
            <a:r>
              <a:rPr lang="uk-UA" sz="2000" dirty="0"/>
              <a:t>. Золотий Потік, фортеці у </a:t>
            </a:r>
            <a:r>
              <a:rPr lang="uk-UA" sz="2000" dirty="0" err="1"/>
              <a:t>смт</a:t>
            </a:r>
            <a:r>
              <a:rPr lang="uk-UA" sz="2000" dirty="0"/>
              <a:t>. Скалі Подільській та с. </a:t>
            </a:r>
            <a:r>
              <a:rPr lang="uk-UA" sz="2000" dirty="0" err="1"/>
              <a:t>Кривче</a:t>
            </a:r>
            <a:r>
              <a:rPr lang="uk-UA" sz="2000" dirty="0"/>
              <a:t>.</a:t>
            </a:r>
            <a:br>
              <a:rPr lang="uk-UA" sz="2000" dirty="0"/>
            </a:br>
            <a:r>
              <a:rPr lang="uk-UA" sz="2000" dirty="0"/>
              <a:t>     У 2010 році, до складу Заповідника увійшов одинадцятий замок – у місті Чортків.</a:t>
            </a:r>
            <a:endParaRPr lang="uk-UA" sz="1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7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331640" y="2132856"/>
            <a:ext cx="6264696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Наукова діяльність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4580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43608" y="2132856"/>
            <a:ext cx="6840760" cy="230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Дякую за </a:t>
            </a:r>
            <a:r>
              <a:rPr lang="uk-UA" dirty="0" smtClean="0"/>
              <a:t>увагу </a:t>
            </a:r>
          </a:p>
          <a:p>
            <a:pPr algn="ctr"/>
            <a:r>
              <a:rPr lang="uk-UA" dirty="0" smtClean="0"/>
              <a:t>і запрошую відвідати замки </a:t>
            </a:r>
            <a:r>
              <a:rPr lang="uk-UA" dirty="0" err="1" smtClean="0"/>
              <a:t>Тернопілля</a:t>
            </a:r>
            <a:r>
              <a:rPr lang="uk-UA" dirty="0" smtClean="0"/>
              <a:t>!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3191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Замки на карті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83251" cy="636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131840" y="116632"/>
            <a:ext cx="288032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Національний заповідник «Замки </a:t>
            </a:r>
            <a:r>
              <a:rPr lang="uk-UA" sz="1600" dirty="0" err="1" smtClean="0"/>
              <a:t>Тернопілля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1962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51520" y="1491818"/>
            <a:ext cx="288032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Реставраційно-відновлювальна робота</a:t>
            </a:r>
            <a:endParaRPr lang="uk-UA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75856" y="1491818"/>
            <a:ext cx="273630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Наукова діяльність</a:t>
            </a:r>
            <a:endParaRPr lang="uk-UA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56176" y="1491818"/>
            <a:ext cx="266429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Туризм</a:t>
            </a:r>
            <a:endParaRPr lang="uk-UA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43808" y="332656"/>
            <a:ext cx="352839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Національний заповідник «Замки </a:t>
            </a:r>
            <a:r>
              <a:rPr lang="uk-UA" dirty="0" err="1" smtClean="0"/>
              <a:t>Тернопілля</a:t>
            </a:r>
            <a:r>
              <a:rPr lang="uk-UA" dirty="0" smtClean="0"/>
              <a:t>»</a:t>
            </a:r>
            <a:endParaRPr lang="uk-UA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51520" y="2636912"/>
            <a:ext cx="288032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Міжнародна діяльність</a:t>
            </a:r>
            <a:endParaRPr lang="uk-UA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275856" y="2636912"/>
            <a:ext cx="273630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Виставкова діяльність</a:t>
            </a:r>
            <a:endParaRPr lang="uk-UA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56176" y="2636912"/>
            <a:ext cx="266429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Фондова та музейна справа</a:t>
            </a:r>
            <a:endParaRPr lang="uk-UA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51520" y="3717032"/>
            <a:ext cx="288032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Видавнича діяльність</a:t>
            </a:r>
            <a:endParaRPr lang="uk-UA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275856" y="3717032"/>
            <a:ext cx="273630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Масово-просвітницька робота</a:t>
            </a:r>
            <a:endParaRPr lang="uk-UA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156176" y="3717032"/>
            <a:ext cx="2664296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Проведення фестивалів та масових заходів</a:t>
            </a:r>
            <a:endParaRPr lang="uk-UA" sz="1600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51520" y="4797152"/>
            <a:ext cx="280831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Господарська діяльність</a:t>
            </a:r>
            <a:endParaRPr lang="uk-UA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275856" y="4797152"/>
            <a:ext cx="273630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Робота науково-методичної ради</a:t>
            </a:r>
            <a:endParaRPr lang="uk-UA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156176" y="4797152"/>
            <a:ext cx="26642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Благодійна діяльність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4684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5517232"/>
            <a:ext cx="8075240" cy="502568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Збаразький </a:t>
            </a:r>
            <a:r>
              <a:rPr lang="uk-UA" dirty="0" smtClean="0"/>
              <a:t>замок: </a:t>
            </a:r>
            <a:r>
              <a:rPr lang="uk-UA" dirty="0" smtClean="0"/>
              <a:t>до створення заповідника і сьогодні.</a:t>
            </a:r>
            <a:endParaRPr lang="uk-UA" dirty="0"/>
          </a:p>
        </p:txBody>
      </p:sp>
      <p:pic>
        <p:nvPicPr>
          <p:cNvPr id="4098" name="Picture 2" descr="D:\Ювілей\Фільм\Замки\Збараж\IMG_20190214_1211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7" t="9437" r="18606" b="13502"/>
          <a:stretch/>
        </p:blipFill>
        <p:spPr bwMode="auto">
          <a:xfrm>
            <a:off x="323528" y="476672"/>
            <a:ext cx="3780639" cy="240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Ювілей\Фільм\Замки\Збараж\IMG_20190218_14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6673"/>
            <a:ext cx="432048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Ювілей\Фільм\Замки\Збараж\IMG_20190218_1408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t="5071" r="17478" b="4085"/>
          <a:stretch/>
        </p:blipFill>
        <p:spPr bwMode="auto">
          <a:xfrm>
            <a:off x="1007823" y="3088619"/>
            <a:ext cx="3096344" cy="220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Ювілей\Фільм\Замки\Збараж\IMG_20190218_1422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017" y="3068959"/>
            <a:ext cx="3919087" cy="220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65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399" y="404664"/>
            <a:ext cx="7858665" cy="5615136"/>
          </a:xfrm>
        </p:spPr>
        <p:txBody>
          <a:bodyPr/>
          <a:lstStyle/>
          <a:p>
            <a:r>
              <a:rPr lang="uk-UA" dirty="0" smtClean="0"/>
              <a:t>Органний зал</a:t>
            </a:r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t="22945" r="3635"/>
          <a:stretch/>
        </p:blipFill>
        <p:spPr bwMode="auto">
          <a:xfrm>
            <a:off x="467544" y="1196752"/>
            <a:ext cx="8220974" cy="51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92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764704"/>
            <a:ext cx="7772400" cy="4572000"/>
          </a:xfrm>
        </p:spPr>
        <p:txBody>
          <a:bodyPr/>
          <a:lstStyle/>
          <a:p>
            <a:r>
              <a:rPr lang="uk-UA" dirty="0" smtClean="0"/>
              <a:t>Блакитна та </a:t>
            </a:r>
          </a:p>
          <a:p>
            <a:pPr marL="0" indent="0">
              <a:buNone/>
            </a:pPr>
            <a:r>
              <a:rPr lang="uk-UA" dirty="0" smtClean="0"/>
              <a:t>оливкова їдальні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755283"/>
            <a:ext cx="4775200" cy="3581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423004"/>
            <a:ext cx="4849091" cy="3636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342" y="3775971"/>
            <a:ext cx="1715677" cy="25607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24128" y="5598019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 Кришталева цегла</a:t>
            </a:r>
          </a:p>
          <a:p>
            <a:r>
              <a:rPr lang="uk-UA" sz="1400" dirty="0" smtClean="0"/>
              <a:t>(Люблін 2013)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24413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466867"/>
            <a:ext cx="7772400" cy="4572000"/>
          </a:xfrm>
        </p:spPr>
        <p:txBody>
          <a:bodyPr/>
          <a:lstStyle/>
          <a:p>
            <a:r>
              <a:rPr lang="uk-UA" dirty="0" smtClean="0"/>
              <a:t>Білокамінна зала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548680"/>
            <a:ext cx="4775200" cy="3581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780928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99592" y="5373216"/>
            <a:ext cx="7772400" cy="4572000"/>
          </a:xfrm>
        </p:spPr>
        <p:txBody>
          <a:bodyPr/>
          <a:lstStyle/>
          <a:p>
            <a:r>
              <a:rPr lang="uk-UA" dirty="0" smtClean="0"/>
              <a:t>Мармуровий хол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548680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1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342</TotalTime>
  <Words>183</Words>
  <Application>Microsoft Office PowerPoint</Application>
  <PresentationFormat>Экран (4:3)</PresentationFormat>
  <Paragraphs>48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Справедливость</vt:lpstr>
      <vt:lpstr>Національний заповідник «Замки Тернопілля»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Археологія</vt:lpstr>
      <vt:lpstr>Виставкова діяльність</vt:lpstr>
      <vt:lpstr>Проведення наукових конференцій</vt:lpstr>
      <vt:lpstr>Фестивалі та масові заходи</vt:lpstr>
      <vt:lpstr>Туристична діяльність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Національний заповідник «Замки Тернопілля»</dc:title>
  <dc:creator>USER1</dc:creator>
  <cp:lastModifiedBy>Користувач Windows</cp:lastModifiedBy>
  <cp:revision>22</cp:revision>
  <dcterms:created xsi:type="dcterms:W3CDTF">2019-05-14T15:04:05Z</dcterms:created>
  <dcterms:modified xsi:type="dcterms:W3CDTF">2019-05-15T08:40:06Z</dcterms:modified>
</cp:coreProperties>
</file>