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63" r:id="rId6"/>
    <p:sldId id="264" r:id="rId7"/>
    <p:sldId id="266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hangingPunct="0">
              <a:defRPr sz="1400"/>
            </a:pPr>
            <a:endParaRPr lang="pl-PL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algn="r" hangingPunct="0">
              <a:defRPr sz="1400"/>
            </a:pPr>
            <a:endParaRPr lang="pl-PL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hangingPunct="0">
              <a:defRPr sz="1400"/>
            </a:pPr>
            <a:endParaRPr lang="pl-PL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algn="r" hangingPunct="0">
              <a:defRPr sz="1400"/>
            </a:pPr>
            <a:fld id="{4A89810B-3A9F-4FAE-9A71-0D03E9A9D54F}" type="slidenum">
              <a:t>‹#›</a:t>
            </a:fld>
            <a:endParaRPr lang="pl-PL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9424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F47ABDE-734C-4F34-9ED8-628A155CB2D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95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89D8828-73AE-4970-BEE6-6C55EDCD8A44}" type="slidenum">
              <a:t>1</a:t>
            </a:fld>
            <a:endParaRPr lang="pl-PL"/>
          </a:p>
        </p:txBody>
      </p:sp>
      <p:sp>
        <p:nvSpPr>
          <p:cNvPr id="2" name="Shape 81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pl-PL"/>
          </a:p>
        </p:txBody>
      </p:sp>
      <p:sp>
        <p:nvSpPr>
          <p:cNvPr id="3" name="Shape 82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4111053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F4226FB-A3FC-4FED-9503-40402ED11D73}" type="slidenum">
              <a:t>2</a:t>
            </a:fld>
            <a:endParaRPr lang="pl-PL"/>
          </a:p>
        </p:txBody>
      </p:sp>
      <p:sp>
        <p:nvSpPr>
          <p:cNvPr id="2" name="Shape 89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pl-PL"/>
          </a:p>
        </p:txBody>
      </p:sp>
      <p:sp>
        <p:nvSpPr>
          <p:cNvPr id="3" name="Shape 90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502447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22FC605-BA3B-4CDD-A432-F91EC31D60A9}" type="slidenum">
              <a:t>3</a:t>
            </a:fld>
            <a:endParaRPr lang="pl-PL"/>
          </a:p>
        </p:txBody>
      </p:sp>
      <p:sp>
        <p:nvSpPr>
          <p:cNvPr id="2" name="Shape 89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pl-PL"/>
          </a:p>
        </p:txBody>
      </p:sp>
      <p:sp>
        <p:nvSpPr>
          <p:cNvPr id="3" name="Shape 90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424864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CA79054-56B3-46ED-A509-4487FEA49DE0}" type="slidenum">
              <a:t>4</a:t>
            </a:fld>
            <a:endParaRPr lang="pl-PL"/>
          </a:p>
        </p:txBody>
      </p:sp>
      <p:sp>
        <p:nvSpPr>
          <p:cNvPr id="2" name="Shape 89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pl-PL"/>
          </a:p>
        </p:txBody>
      </p:sp>
      <p:sp>
        <p:nvSpPr>
          <p:cNvPr id="3" name="Shape 90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551239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49715DB-2506-4D9D-ADB3-2941CADD5EA1}" type="slidenum">
              <a:t>5</a:t>
            </a:fld>
            <a:endParaRPr lang="pl-PL"/>
          </a:p>
        </p:txBody>
      </p:sp>
      <p:sp>
        <p:nvSpPr>
          <p:cNvPr id="2" name="Shape 89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pl-PL"/>
          </a:p>
        </p:txBody>
      </p:sp>
      <p:sp>
        <p:nvSpPr>
          <p:cNvPr id="3" name="Shape 90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449478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D5485E7-2DD0-4BE5-8994-5169C5F5E638}" type="slidenum">
              <a:t>6</a:t>
            </a:fld>
            <a:endParaRPr lang="pl-PL"/>
          </a:p>
        </p:txBody>
      </p:sp>
      <p:sp>
        <p:nvSpPr>
          <p:cNvPr id="2" name="Shape 89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pl-PL"/>
          </a:p>
        </p:txBody>
      </p:sp>
      <p:sp>
        <p:nvSpPr>
          <p:cNvPr id="3" name="Shape 90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371374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DE60C9D-3B06-4AA0-8FAE-FE4E315AF8DF}" type="slidenum">
              <a:t>7</a:t>
            </a:fld>
            <a:endParaRPr lang="pl-PL"/>
          </a:p>
        </p:txBody>
      </p:sp>
      <p:sp>
        <p:nvSpPr>
          <p:cNvPr id="2" name="Shape 89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pl-PL"/>
          </a:p>
        </p:txBody>
      </p:sp>
      <p:sp>
        <p:nvSpPr>
          <p:cNvPr id="3" name="Shape 90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636005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4DDA467-3C08-4167-A8F7-65F94586F5A1}" type="slidenum">
              <a:t>8</a:t>
            </a:fld>
            <a:endParaRPr lang="pl-PL"/>
          </a:p>
        </p:txBody>
      </p:sp>
      <p:sp>
        <p:nvSpPr>
          <p:cNvPr id="2" name="Shape 89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pl-PL"/>
          </a:p>
        </p:txBody>
      </p:sp>
      <p:sp>
        <p:nvSpPr>
          <p:cNvPr id="3" name="Shape 90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875777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6A5E6EE-A54B-44D4-92B2-66B5D57E635B}" type="slidenum">
              <a:t>9</a:t>
            </a:fld>
            <a:endParaRPr lang="pl-PL"/>
          </a:p>
        </p:txBody>
      </p:sp>
      <p:sp>
        <p:nvSpPr>
          <p:cNvPr id="2" name="Shape 97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ctr">
            <a:noAutofit/>
          </a:bodyPr>
          <a:lstStyle/>
          <a:p>
            <a:pPr lvl="0"/>
            <a:endParaRPr lang="pl-PL"/>
          </a:p>
        </p:txBody>
      </p:sp>
      <p:sp>
        <p:nvSpPr>
          <p:cNvPr id="3" name="Shape 98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360" y="685799"/>
            <a:ext cx="457200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64385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601D78-A643-486D-BAEE-00C4C1E4D62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40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5D931D-49EF-4E77-9690-F37C8874813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059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64F86B-7AE8-4789-87E7-1CD39D44D25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683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FF1783-6E5B-4455-985F-72EBF063104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147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CC96E4-F4D2-41F9-B4FF-E0B78333520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925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268E1B-71ED-45A1-9A40-FD06FBE2192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578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E0ECA3-DDD0-490E-8182-7E96E6FE57F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735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961CE7-5FBB-41BD-AC18-6D9FF4AB667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01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DDAF3F-E5CF-47E5-9FEF-33189FAC52A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986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E26EDA-61BE-496B-B3F2-FEA458CD9EF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10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75DD9A-982D-4628-BA24-76336DD52AE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89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177125-6A25-4D99-A3E6-48CA7C3B8E7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58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B3AE14-6740-4DA8-B99A-1B8199A57B1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024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A80A51-6E05-4882-AE1E-AB1E7EEB156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96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3040A2-2D05-4FEC-BE2F-7CFA696F558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59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37400E-887F-4768-B1D8-DA3B3280832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03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DF9B83-2D0E-4783-BB66-07F64071FFF0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83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E7C85D-1537-4A01-8E7E-4572381FF48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48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CDF746-39DC-47DF-B776-425C87E3DBC3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34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7C0555-BADB-44F5-AEDD-3661E8EB769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2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4CB4E9-8DF6-4F49-B544-939AD511A1B7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4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6AF56C-F1C9-4F0E-BFE6-D0DBC1A47DA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38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0" rIns="91440" bIns="91440" anchor="ctr">
            <a:noAutofit/>
          </a:bodyPr>
          <a:lstStyle/>
          <a:p>
            <a:pPr lvl="0"/>
            <a:r>
              <a:rPr lang="pl-PL"/>
              <a:t>Kliknij, aby edytować format tekstu tytułu</a:t>
            </a:r>
          </a:p>
        </p:txBody>
      </p:sp>
      <p:sp>
        <p:nvSpPr>
          <p:cNvPr id="3" name="Shape 14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lvl="0" rtl="0" hangingPunct="0">
              <a:buNone/>
              <a:tabLst/>
              <a:defRPr lang="pl-PL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4" name="Shape 15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lvl="0" rtl="0" hangingPunct="0">
              <a:buNone/>
              <a:tabLst/>
              <a:defRPr lang="pl-PL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hape 16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spc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defRPr>
            </a:lvl1pPr>
          </a:lstStyle>
          <a:p>
            <a:pPr lvl="0"/>
            <a:fld id="{721A8636-26BC-4EB9-B02D-045EEB47E02E}" type="slidenum">
              <a:t>‹#›</a:t>
            </a:fld>
            <a:endParaRPr lang="pl-PL"/>
          </a:p>
        </p:txBody>
      </p:sp>
      <p:sp>
        <p:nvSpPr>
          <p:cNvPr id="6" name="Symbol zastępczy tekstu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0"/>
        </a:spcBef>
        <a:spcAft>
          <a:spcPts val="1417"/>
        </a:spcAft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0" rIns="91440" bIns="91440" anchor="ctr">
            <a:noAutofit/>
          </a:bodyPr>
          <a:lstStyle/>
          <a:p>
            <a:pPr lvl="0"/>
            <a:r>
              <a:rPr lang="pl-PL"/>
              <a:t>Kliknij, aby edytować format tekstu tytułu</a:t>
            </a:r>
          </a:p>
        </p:txBody>
      </p:sp>
      <p:sp>
        <p:nvSpPr>
          <p:cNvPr id="3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0" rIns="91440" bIns="91440" anchor="t">
            <a:noAutofit/>
          </a:bodyPr>
          <a:lstStyle/>
          <a:p>
            <a:pPr lvl="0"/>
            <a:r>
              <a:rPr lang="pl-PL"/>
              <a:t>Kliknij, aby edytować format tekstu konspektu</a:t>
            </a:r>
          </a:p>
          <a:p>
            <a:pPr lvl="1"/>
            <a:r>
              <a:rPr lang="pl-PL"/>
              <a:t>Drugi poziom konspektu</a:t>
            </a:r>
          </a:p>
          <a:p>
            <a:pPr lvl="2"/>
            <a:r>
              <a:rPr lang="pl-PL"/>
              <a:t>Trzeci poziom konspektu</a:t>
            </a:r>
          </a:p>
          <a:p>
            <a:pPr lvl="3"/>
            <a:r>
              <a:rPr lang="pl-PL"/>
              <a:t>Czwarty poziom konspektu</a:t>
            </a:r>
          </a:p>
          <a:p>
            <a:pPr lvl="4"/>
            <a:r>
              <a:rPr lang="pl-PL"/>
              <a:t>Piąty poziom konspektu</a:t>
            </a:r>
          </a:p>
          <a:p>
            <a:pPr lvl="5"/>
            <a:r>
              <a:rPr lang="pl-PL"/>
              <a:t>Szósty poziom konspektu</a:t>
            </a:r>
          </a:p>
          <a:p>
            <a:pPr lvl="6"/>
            <a:r>
              <a:rPr lang="pl-PL"/>
              <a:t>Siódmy poziom konspektu</a:t>
            </a:r>
          </a:p>
          <a:p>
            <a:pPr lvl="7"/>
            <a:r>
              <a:rPr lang="pl-PL"/>
              <a:t>Ósmy poziom konspektu</a:t>
            </a:r>
          </a:p>
          <a:p>
            <a:pPr lvl="8"/>
            <a:r>
              <a:rPr lang="pl-PL"/>
              <a:t>Dziewiąty poziom konspektu</a:t>
            </a:r>
          </a:p>
        </p:txBody>
      </p:sp>
      <p:sp>
        <p:nvSpPr>
          <p:cNvPr id="4" name="Shape 20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lvl="0" rtl="0" hangingPunct="0">
              <a:buNone/>
              <a:tabLst/>
              <a:defRPr lang="pl-PL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hape 21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lvl="0" rtl="0" hangingPunct="0">
              <a:buNone/>
              <a:tabLst/>
              <a:defRPr lang="pl-PL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hape 22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spc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defRPr>
            </a:lvl1pPr>
          </a:lstStyle>
          <a:p>
            <a:pPr lvl="0"/>
            <a:fld id="{8BE54D0A-ACE1-4644-9943-C5D7768C5652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1pPr>
    </p:titleStyle>
    <p:bodyStyle>
      <a:lvl1pPr marL="0" marR="0" lvl="0" indent="0" algn="l" rtl="0" hangingPunct="0">
        <a:lnSpc>
          <a:spcPct val="100000"/>
        </a:lnSpc>
        <a:spcBef>
          <a:spcPts val="641"/>
        </a:spcBef>
        <a:spcAft>
          <a:spcPts val="0"/>
        </a:spcAft>
        <a:buNone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1pPr>
      <a:lvl2pPr marL="0" marR="0" lvl="1" indent="0" algn="l" rtl="0" hangingPunct="0">
        <a:lnSpc>
          <a:spcPct val="100000"/>
        </a:lnSpc>
        <a:spcBef>
          <a:spcPts val="641"/>
        </a:spcBef>
        <a:spcAft>
          <a:spcPts val="0"/>
        </a:spcAft>
        <a:buSzPct val="75000"/>
        <a:buFont typeface="StarSymbol"/>
        <a:buChar char="–"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2pPr>
      <a:lvl3pPr marL="0" marR="0" lvl="2" indent="0" algn="l" rtl="0" hangingPunct="0">
        <a:lnSpc>
          <a:spcPct val="100000"/>
        </a:lnSpc>
        <a:spcBef>
          <a:spcPts val="641"/>
        </a:spcBef>
        <a:spcAft>
          <a:spcPts val="0"/>
        </a:spcAft>
        <a:buSzPct val="45000"/>
        <a:buFont typeface="StarSymbol"/>
        <a:buChar char="●"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3pPr>
      <a:lvl4pPr marL="0" marR="0" lvl="3" indent="0" algn="l" rtl="0" hangingPunct="0">
        <a:lnSpc>
          <a:spcPct val="100000"/>
        </a:lnSpc>
        <a:spcBef>
          <a:spcPts val="641"/>
        </a:spcBef>
        <a:spcAft>
          <a:spcPts val="0"/>
        </a:spcAft>
        <a:buSzPct val="75000"/>
        <a:buFont typeface="StarSymbol"/>
        <a:buChar char="–"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4pPr>
      <a:lvl5pPr marL="0" marR="0" lvl="4" indent="0" algn="l" rtl="0" hangingPunct="0">
        <a:lnSpc>
          <a:spcPct val="100000"/>
        </a:lnSpc>
        <a:spcBef>
          <a:spcPts val="641"/>
        </a:spcBef>
        <a:spcAft>
          <a:spcPts val="0"/>
        </a:spcAft>
        <a:buSzPct val="45000"/>
        <a:buFont typeface="StarSymbol"/>
        <a:buChar char="●"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5pPr>
      <a:lvl6pPr marL="0" marR="0" lvl="5" indent="0" algn="l" rtl="0" hangingPunct="0">
        <a:lnSpc>
          <a:spcPct val="100000"/>
        </a:lnSpc>
        <a:spcBef>
          <a:spcPts val="641"/>
        </a:spcBef>
        <a:spcAft>
          <a:spcPts val="0"/>
        </a:spcAft>
        <a:buSzPct val="45000"/>
        <a:buFont typeface="StarSymbol"/>
        <a:buChar char="●"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6pPr>
      <a:lvl7pPr marL="0" marR="0" lvl="6" indent="0" algn="l" rtl="0" hangingPunct="0">
        <a:lnSpc>
          <a:spcPct val="100000"/>
        </a:lnSpc>
        <a:spcBef>
          <a:spcPts val="641"/>
        </a:spcBef>
        <a:spcAft>
          <a:spcPts val="0"/>
        </a:spcAft>
        <a:buSzPct val="45000"/>
        <a:buFont typeface="StarSymbol"/>
        <a:buChar char="●"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7pPr>
      <a:lvl8pPr marL="0" marR="0" lvl="7" indent="0" algn="l" rtl="0" hangingPunct="0">
        <a:lnSpc>
          <a:spcPct val="100000"/>
        </a:lnSpc>
        <a:spcBef>
          <a:spcPts val="641"/>
        </a:spcBef>
        <a:spcAft>
          <a:spcPts val="0"/>
        </a:spcAft>
        <a:buSzPct val="45000"/>
        <a:buFont typeface="StarSymbol"/>
        <a:buChar char="●"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8pPr>
      <a:lvl9pPr marL="0" marR="0" lvl="8" indent="0" algn="l" rtl="0" hangingPunct="0">
        <a:lnSpc>
          <a:spcPct val="100000"/>
        </a:lnSpc>
        <a:spcBef>
          <a:spcPts val="641"/>
        </a:spcBef>
        <a:spcAft>
          <a:spcPts val="0"/>
        </a:spcAft>
        <a:buSzPct val="45000"/>
        <a:buFont typeface="StarSymbol"/>
        <a:buChar char="●"/>
        <a:tabLst/>
        <a:defRPr lang="pl-PL" sz="1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www.studium.uw.edu.pl/" TargetMode="External"/><Relationship Id="rId4" Type="http://schemas.openxmlformats.org/officeDocument/2006/relationships/hyperlink" Target="http://www.uw.edu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hyperlink" Target="mailto:stypendia.studium@uw.edu.p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g"/><Relationship Id="rId5" Type="http://schemas.openxmlformats.org/officeDocument/2006/relationships/image" Target="../media/image2.png"/><Relationship Id="rId4" Type="http://schemas.openxmlformats.org/officeDocument/2006/relationships/hyperlink" Target="mailto:stypendia.studium@uw.edu.pl%2200d0c9ea79f9bace118c8200aa004ba90b0200000003000000e0c9ea79f9bace118c8200aa004ba90b5e0000006d00610069006c0074006f003a00730074007900700065006e006400690061002e007300740075006400690075006d004000750077002e006500640075002e0070006c000000795881f43b1d7f48af2c825dc485276300000000a5ab00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hyperlink" Target="mailto:wsl.studium@uw.edu.p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2.png"/><Relationship Id="rId4" Type="http://schemas.openxmlformats.org/officeDocument/2006/relationships/hyperlink" Target="mailto:wsl.studium@uw.edu.p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4"/>
          <p:cNvSpPr/>
          <p:nvPr/>
        </p:nvSpPr>
        <p:spPr>
          <a:xfrm>
            <a:off x="360" y="2349000"/>
            <a:ext cx="9143640" cy="309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47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0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rPr>
              <a:t>Realizacja Studiów Wschodnich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3000" b="1" i="0" u="none" strike="noStrike" kern="120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rPr>
              <a:t>na Ukrainie </a:t>
            </a:r>
            <a:r>
              <a:rPr lang="pl-PL" sz="3000" b="1" i="0" u="none" strike="noStrike" kern="120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rPr>
              <a:t>2017/18</a:t>
            </a:r>
            <a:endParaRPr lang="pl-PL" sz="3000" b="1" i="0" u="none" strike="noStrike" kern="1200" dirty="0">
              <a:ln>
                <a:noFill/>
              </a:ln>
              <a:solidFill>
                <a:srgbClr val="FFFFFF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86"/>
          <p:cNvSpPr/>
          <p:nvPr/>
        </p:nvSpPr>
        <p:spPr>
          <a:xfrm>
            <a:off x="-6840" y="5805360"/>
            <a:ext cx="9143640" cy="7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2C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Shape 87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44000" y="288000"/>
            <a:ext cx="4006799" cy="16394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5832000" y="4969440"/>
            <a:ext cx="3968280" cy="2014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3600" b="0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3600" b="0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  <a:hlinkClick r:id="rId4"/>
              </a:rPr>
              <a:t>www.uw.edu.pl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400" b="0" i="0" u="none" strike="noStrike" kern="1200" spc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Times New Roman" pitchFamily="2"/>
                <a:cs typeface="Times New Roman" pitchFamily="2"/>
                <a:hlinkClick r:id="rId5"/>
              </a:rPr>
              <a:t>www.studium.uw.edu.pl</a:t>
            </a:r>
            <a:endParaRPr lang="pl-PL" sz="2400" b="0" i="0" u="none" strike="noStrike" kern="1200" spc="0" smtClean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24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Times New Roman" pitchFamily="2"/>
              <a:cs typeface="Times New Roman" pitchFamily="2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6">
            <a:lum bright="-50000"/>
            <a:alphaModFix/>
          </a:blip>
          <a:srcRect/>
          <a:stretch>
            <a:fillRect/>
          </a:stretch>
        </p:blipFill>
        <p:spPr>
          <a:xfrm>
            <a:off x="4138560" y="432000"/>
            <a:ext cx="486144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0" y="-27360"/>
            <a:ext cx="9143640" cy="935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47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93"/>
          <p:cNvSpPr/>
          <p:nvPr/>
        </p:nvSpPr>
        <p:spPr>
          <a:xfrm>
            <a:off x="611640" y="188640"/>
            <a:ext cx="7560360" cy="39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Studia Wschodnie na Ukrainie 2016/17</a:t>
            </a:r>
          </a:p>
        </p:txBody>
      </p:sp>
      <p:sp>
        <p:nvSpPr>
          <p:cNvPr id="4" name="Shape 94"/>
          <p:cNvSpPr/>
          <p:nvPr/>
        </p:nvSpPr>
        <p:spPr>
          <a:xfrm>
            <a:off x="-6840" y="5805360"/>
            <a:ext cx="9143640" cy="7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2C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Shape 9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41920" y="5929560"/>
            <a:ext cx="1973520" cy="8074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0" y="1080000"/>
            <a:ext cx="9144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Programy stypendialne oraz nagrody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(liczba osób w ramach Konsorcjum)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368000" y="1800000"/>
            <a:ext cx="7488000" cy="807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6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25 STYPENDIÓW - SPECJALISTYCZNE STUDIA WSCHODNIE UW  </a:t>
            </a:r>
            <a:r>
              <a:rPr lang="pl-PL" sz="16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(3 osoby)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16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- Studia wschodnie na Ukrainie (II rok MGR – 13 osób)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368000" y="2864880"/>
            <a:ext cx="7560000" cy="807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6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PROGRAM STYPENDIALNY RZĄDU RP DLA MŁODYCH NAUKOWCÓW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6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(16 osób)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1368000" y="3800880"/>
            <a:ext cx="6480000" cy="807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6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NAGRODA IM. IWANA WYHOWSKIEGO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(4 osoby)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6336000" y="5961600"/>
            <a:ext cx="2664000" cy="73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25" y="1352580"/>
            <a:ext cx="1164490" cy="1164490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2408758"/>
            <a:ext cx="1162176" cy="1162176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3580786"/>
            <a:ext cx="1080000" cy="1080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0" y="-27360"/>
            <a:ext cx="9143640" cy="935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47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93"/>
          <p:cNvSpPr/>
          <p:nvPr/>
        </p:nvSpPr>
        <p:spPr>
          <a:xfrm>
            <a:off x="611640" y="188640"/>
            <a:ext cx="7560360" cy="39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1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Studia Wschodnie na Ukrainie </a:t>
            </a:r>
            <a:r>
              <a:rPr lang="pl-PL" sz="2000" b="1" i="0" u="none" strike="noStrike" kern="1200" spc="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2016/17</a:t>
            </a:r>
            <a:endParaRPr lang="pl-PL" sz="2000" b="1" i="0" u="none" strike="noStrike" kern="1200" spc="0" dirty="0">
              <a:ln>
                <a:noFill/>
              </a:ln>
              <a:solidFill>
                <a:srgbClr val="FFFFFF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Shape 94"/>
          <p:cNvSpPr/>
          <p:nvPr/>
        </p:nvSpPr>
        <p:spPr>
          <a:xfrm>
            <a:off x="-6840" y="5805360"/>
            <a:ext cx="9143640" cy="7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2C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Shape 9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41920" y="5929560"/>
            <a:ext cx="1973520" cy="8074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0" y="936000"/>
            <a:ext cx="9144000" cy="36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Udział uniwersytetów Konsorcjum w Programach Stypendialnych na UW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59526"/>
              </p:ext>
            </p:extLst>
          </p:nvPr>
        </p:nvGraphicFramePr>
        <p:xfrm>
          <a:off x="153000" y="1158694"/>
          <a:ext cx="8823960" cy="4490650"/>
        </p:xfrm>
        <a:graphic>
          <a:graphicData uri="http://schemas.openxmlformats.org/drawingml/2006/table">
            <a:tbl>
              <a:tblPr firstRow="1" bandRow="1"/>
              <a:tblGrid>
                <a:gridCol w="5419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12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000" b="1" i="0" u="none" strike="noStrike" kern="1200" dirty="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Uniwersytet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000" b="1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Liczba osób i dane w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280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Przykarpacki Uniwersytet Narodowy im. Wasyla Stefanyka w Iwano-Frankowsku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36%</a:t>
                      </a:r>
                      <a:endParaRPr lang="pl-PL" sz="1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2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Narodowy Uniwersytet „Akademia Ostrogska” w Ostrogu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23%</a:t>
                      </a:r>
                      <a:endParaRPr lang="pl-PL" sz="1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280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Narodowy Uniwersytet „Akademia Kijowsko-Mohylańska” w Kijowie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18%</a:t>
                      </a:r>
                      <a:endParaRPr lang="pl-PL" sz="1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2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Wschodnioeuropejski Narodowy Uniwersytet im Łesi Ukrainki w Łucku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3</a:t>
                      </a:r>
                      <a:r>
                        <a:rPr lang="pl-PL" sz="14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953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Czerniowiecki Uniwersytet Narodowy im. Jurija Fedkowycza w Czerniowcach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3</a:t>
                      </a:r>
                      <a:r>
                        <a:rPr lang="pl-PL" sz="14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577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Narodowy Uniwersytet im. Wasyla Karazina w Charkowie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6</a:t>
                      </a:r>
                      <a:r>
                        <a:rPr lang="pl-PL" sz="14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305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Żytomierski Narodowy Uniwersytet Pedagogiczny im. Iwana Franki w Żytomierzu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3</a:t>
                      </a:r>
                      <a:r>
                        <a:rPr lang="pl-PL" sz="14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2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b="0"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Odesski Narodowy Uniwersytet im. I. Mecznikowa w Odessie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3</a:t>
                      </a:r>
                      <a:r>
                        <a:rPr lang="pl-PL" sz="14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280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Ukraiński Uniwersytet Katolicki we Lwowie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3</a:t>
                      </a:r>
                      <a:r>
                        <a:rPr lang="pl-PL" sz="1400" b="0" i="0" u="none" strike="noStrike" kern="1200" dirty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280"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Tarnopolski Narodowy Uniwersytet Pedagogiczny im. Wasyla Hnatiuka w Tarnopolu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1%</a:t>
                      </a:r>
                      <a:endParaRPr lang="pl-PL" sz="1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280"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200" b="0" i="0" u="none" strike="noStrike" kern="1200">
                          <a:ln>
                            <a:noFill/>
                          </a:ln>
                          <a:latin typeface="Arial" pitchFamily="34"/>
                          <a:ea typeface="Microsoft YaHei" pitchFamily="2"/>
                          <a:cs typeface="Mangal" pitchFamily="2"/>
                        </a:rPr>
                        <a:t>Uniwersytet Narodowy im. Iwana Ohijenki w Kamieńcu-Podolskim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400" b="0" i="0" u="none" strike="noStrike" kern="1200" dirty="0" smtClean="0">
                          <a:ln>
                            <a:noFill/>
                          </a:ln>
                          <a:latin typeface="Arial" pitchFamily="18"/>
                          <a:ea typeface="Microsoft YaHei" pitchFamily="2"/>
                          <a:cs typeface="Mangal" pitchFamily="2"/>
                        </a:rPr>
                        <a:t>1%</a:t>
                      </a:r>
                      <a:endParaRPr lang="pl-PL" sz="14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6336000" y="5961600"/>
            <a:ext cx="2664000" cy="73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0" y="-27360"/>
            <a:ext cx="9143640" cy="935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47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93"/>
          <p:cNvSpPr/>
          <p:nvPr/>
        </p:nvSpPr>
        <p:spPr>
          <a:xfrm>
            <a:off x="611640" y="188640"/>
            <a:ext cx="7560360" cy="39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1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Studia Wschodnie na </a:t>
            </a:r>
            <a:r>
              <a:rPr lang="pl-PL" sz="2000" b="1" i="0" u="none" strike="noStrike" kern="1200" spc="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Ukrainie</a:t>
            </a:r>
            <a:endParaRPr lang="pl-PL" sz="2000" b="1" i="0" u="none" strike="noStrike" kern="1200" spc="0" dirty="0">
              <a:ln>
                <a:noFill/>
              </a:ln>
              <a:solidFill>
                <a:srgbClr val="FFFFFF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Shape 94"/>
          <p:cNvSpPr/>
          <p:nvPr/>
        </p:nvSpPr>
        <p:spPr>
          <a:xfrm>
            <a:off x="-6840" y="5805360"/>
            <a:ext cx="9143640" cy="7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2C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Shape 9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41920" y="5929560"/>
            <a:ext cx="1973520" cy="8074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-144000" y="944279"/>
            <a:ext cx="9144000" cy="36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NABORY</a:t>
            </a:r>
            <a:endParaRPr lang="pl-PL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06670" y="1368000"/>
            <a:ext cx="8674660" cy="380728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STYPENDIA WSCHODNIE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</a:t>
            </a:r>
            <a:r>
              <a:rPr lang="pl-PL" dirty="0">
                <a:latin typeface="Arial" pitchFamily="18"/>
                <a:ea typeface="Microsoft YaHei" pitchFamily="2"/>
                <a:cs typeface="Mangal" pitchFamily="2"/>
              </a:rPr>
              <a:t>	</a:t>
            </a: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Studia </a:t>
            </a: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Wschodnie Uniwersytetu Warszawskiego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-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      2-letnie studia magisterskie, dla 25 kandydatów z Europy Wschodniej,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      Bałkanów oraz krajów Azji Środkowej i Kaukazu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Studia trwają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- 2 lata (4 semestry)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47160" lvl="0" indent="0" rtl="0" hangingPunct="0">
              <a:lnSpc>
                <a:spcPct val="100000"/>
              </a:lnSpc>
              <a:spcBef>
                <a:spcPts val="6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Nabór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jest ogłaszany corocznie na początku grudnia</a:t>
            </a:r>
          </a:p>
          <a:p>
            <a:pPr marL="0" marR="47160" lvl="0" indent="0" rtl="0" hangingPunct="0">
              <a:lnSpc>
                <a:spcPct val="100000"/>
              </a:lnSpc>
              <a:spcBef>
                <a:spcPts val="6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47160" lvl="0" indent="0" rtl="0" hangingPunct="0">
              <a:lnSpc>
                <a:spcPct val="100000"/>
              </a:lnSpc>
              <a:spcBef>
                <a:spcPts val="6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Zgłoszenia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należy wysyłać na adres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  <a:hlinkClick r:id="rId4"/>
              </a:rPr>
              <a:t>stypendia.studium@uw.edu.pl</a:t>
            </a:r>
          </a:p>
          <a:p>
            <a:pPr marL="0" marR="47160" lvl="0" indent="0" rtl="0" hangingPunct="0">
              <a:lnSpc>
                <a:spcPct val="100000"/>
              </a:lnSpc>
              <a:spcBef>
                <a:spcPts val="6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47160" lvl="0" indent="0" rtl="0" hangingPunct="0">
              <a:lnSpc>
                <a:spcPct val="100000"/>
              </a:lnSpc>
              <a:spcBef>
                <a:spcPts val="6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Deadline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: do 15 marca</a:t>
            </a:r>
          </a:p>
          <a:p>
            <a:pPr marL="0" marR="47160" lvl="0" indent="0" rtl="0" hangingPunct="0">
              <a:lnSpc>
                <a:spcPct val="100000"/>
              </a:lnSpc>
              <a:spcBef>
                <a:spcPts val="6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Termin ogłoszenia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zwycięzców konkursu: do 1 lipca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6336000" y="5961600"/>
            <a:ext cx="2664000" cy="73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70" y="1416224"/>
            <a:ext cx="1164490" cy="116449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0" y="-27360"/>
            <a:ext cx="9143640" cy="935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47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93"/>
          <p:cNvSpPr/>
          <p:nvPr/>
        </p:nvSpPr>
        <p:spPr>
          <a:xfrm>
            <a:off x="611640" y="188640"/>
            <a:ext cx="7560360" cy="39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1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Studia Wschodnie na </a:t>
            </a:r>
            <a:r>
              <a:rPr lang="pl-PL" sz="2000" b="1" i="0" u="none" strike="noStrike" kern="1200" spc="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Ukrainie</a:t>
            </a:r>
            <a:endParaRPr lang="pl-PL" sz="2000" b="1" i="0" u="none" strike="noStrike" kern="1200" spc="0" dirty="0">
              <a:ln>
                <a:noFill/>
              </a:ln>
              <a:solidFill>
                <a:srgbClr val="FFFFFF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Shape 94"/>
          <p:cNvSpPr/>
          <p:nvPr/>
        </p:nvSpPr>
        <p:spPr>
          <a:xfrm>
            <a:off x="-6840" y="5805360"/>
            <a:ext cx="9143640" cy="7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2C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Shape 9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41920" y="5929560"/>
            <a:ext cx="1973520" cy="8074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0" y="936000"/>
            <a:ext cx="9144000" cy="36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NABORY</a:t>
            </a:r>
            <a:endParaRPr lang="pl-PL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41920" y="1368000"/>
            <a:ext cx="8894880" cy="38072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b="1" dirty="0">
                <a:latin typeface="Arial" pitchFamily="18"/>
                <a:ea typeface="Microsoft YaHei" pitchFamily="2"/>
                <a:cs typeface="Mangal" pitchFamily="2"/>
              </a:rPr>
              <a:t>	</a:t>
            </a: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PROGRAM </a:t>
            </a: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STYPENDIALNY RZĄDU RP DLA </a:t>
            </a:r>
            <a:endParaRPr lang="pl-PL" sz="1800" b="1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b="1" dirty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b="1" dirty="0" smtClean="0">
                <a:latin typeface="Arial" pitchFamily="18"/>
                <a:ea typeface="Microsoft YaHei" pitchFamily="2"/>
                <a:cs typeface="Mangal" pitchFamily="2"/>
              </a:rPr>
              <a:t>               </a:t>
            </a: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MŁODYCH </a:t>
            </a: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NAUKOWCÓW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 </a:t>
            </a:r>
            <a:r>
              <a:rPr lang="pl-PL" sz="1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dla kandydatów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 Rosji, Ukrainy, Białorusi, Mołdawii oraz </a:t>
            </a:r>
            <a:endParaRPr lang="pl-PL" sz="1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dirty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dirty="0" smtClean="0">
                <a:latin typeface="Arial" pitchFamily="18"/>
                <a:ea typeface="Microsoft YaHei" pitchFamily="2"/>
                <a:cs typeface="Mangal" pitchFamily="2"/>
              </a:rPr>
              <a:t>                   </a:t>
            </a:r>
            <a:r>
              <a:rPr lang="pl-PL" sz="1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krajów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Kaukazu </a:t>
            </a:r>
            <a:r>
              <a:rPr lang="pl-PL" sz="1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i Azji Środkowej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. </a:t>
            </a:r>
            <a:endParaRPr lang="pl-PL" sz="1800" b="0" i="0" u="none" strike="noStrike" kern="1200" dirty="0" smtClean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dirty="0"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Studia trwają</a:t>
            </a:r>
            <a:r>
              <a:rPr lang="pl-PL" sz="1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- 9 miesięcy (2 semestry</a:t>
            </a:r>
            <a:r>
              <a:rPr lang="pl-PL" dirty="0" smtClean="0">
                <a:latin typeface="Arial" pitchFamily="18"/>
                <a:ea typeface="Microsoft YaHei" pitchFamily="2"/>
                <a:cs typeface="Mangal" pitchFamily="2"/>
              </a:rPr>
              <a:t>), istnieje możliwość przedłużenia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Nabór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jest ogłaszany corocznie na początku grudnia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47160" lvl="0" indent="0" rtl="0" hangingPunct="0">
              <a:lnSpc>
                <a:spcPct val="100000"/>
              </a:lnSpc>
              <a:spcBef>
                <a:spcPts val="6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Zgłoszenia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należy wysyłać na właściwe terytorialnie placówki dyplomatyczne  RP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Deadline: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do 1 marca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Termin ogłoszenia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zwycięzców konkursu: do 1 lipca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6336000" y="5961600"/>
            <a:ext cx="2664000" cy="73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20" y="1368000"/>
            <a:ext cx="1239782" cy="123978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0" y="-27360"/>
            <a:ext cx="9143640" cy="935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47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93"/>
          <p:cNvSpPr/>
          <p:nvPr/>
        </p:nvSpPr>
        <p:spPr>
          <a:xfrm>
            <a:off x="611640" y="188640"/>
            <a:ext cx="7560360" cy="39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2000" b="1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Studia Wschodnie na </a:t>
            </a:r>
            <a:r>
              <a:rPr lang="pl-PL" sz="2000" b="1" i="0" u="none" strike="noStrike" kern="1200" spc="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Ukrainie</a:t>
            </a:r>
            <a:endParaRPr lang="pl-PL" sz="2000" b="1" i="0" u="none" strike="noStrike" kern="1200" spc="0" dirty="0">
              <a:ln>
                <a:noFill/>
              </a:ln>
              <a:solidFill>
                <a:srgbClr val="FFFFFF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Shape 94"/>
          <p:cNvSpPr/>
          <p:nvPr/>
        </p:nvSpPr>
        <p:spPr>
          <a:xfrm>
            <a:off x="-6840" y="5805360"/>
            <a:ext cx="9143640" cy="7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2C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Shape 9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41920" y="5929560"/>
            <a:ext cx="1973520" cy="8074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0" y="936000"/>
            <a:ext cx="9144000" cy="36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NABORY</a:t>
            </a:r>
            <a:endParaRPr lang="pl-PL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90186" y="1368000"/>
            <a:ext cx="8507627" cy="380728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	</a:t>
            </a: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</a:t>
            </a: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NAGRODA IM. IWANA WYHOWSKIEGO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	  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</a:t>
            </a: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</a:t>
            </a:r>
            <a:r>
              <a:rPr lang="pl-PL" sz="1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Dla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kandydatów z zakresu nauk humanistycznych na 12-miesięczny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       pobyt naukowo-dydaktyczny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Staż trwa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- </a:t>
            </a:r>
            <a:r>
              <a:rPr lang="pl-PL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4-miesięczny pobyt badawczy na 2 polskich uczelniach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Nabór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jest ogłaszany corocznie </a:t>
            </a:r>
            <a:r>
              <a:rPr lang="pl-PL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15 listopada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Zgłoszenia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należy wysyłać na adres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  <a:hlinkClick r:id="rId4"/>
              </a:rPr>
              <a:t>stypendia.studium@uw.edu.pl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Deadline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: </a:t>
            </a:r>
            <a:r>
              <a:rPr lang="pl-PL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do 15 stycznia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Termin ogłoszenia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zwycięzców konkursu: </a:t>
            </a:r>
            <a:r>
              <a:rPr lang="pl-PL" sz="1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początek lutego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6336000" y="5961600"/>
            <a:ext cx="2664000" cy="73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86" y="1348560"/>
            <a:ext cx="1329326" cy="132932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0" y="-27360"/>
            <a:ext cx="9143640" cy="935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47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93"/>
          <p:cNvSpPr/>
          <p:nvPr/>
        </p:nvSpPr>
        <p:spPr>
          <a:xfrm>
            <a:off x="611640" y="188640"/>
            <a:ext cx="7560360" cy="39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FFFFFF"/>
                </a:solidFill>
              </a:defRPr>
            </a:pPr>
            <a:r>
              <a:rPr lang="pl-PL" sz="2000" b="1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Studia Wschodnie na </a:t>
            </a:r>
            <a:r>
              <a:rPr lang="pl-PL" sz="2000" b="1" i="0" u="none" strike="noStrike" kern="1200" spc="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Ukrainie</a:t>
            </a:r>
            <a:endParaRPr lang="pl-PL" sz="2000" b="1" i="0" u="none" strike="noStrike" kern="1200" spc="0" dirty="0">
              <a:ln>
                <a:noFill/>
              </a:ln>
              <a:solidFill>
                <a:srgbClr val="FFFFFF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Shape 94"/>
          <p:cNvSpPr/>
          <p:nvPr/>
        </p:nvSpPr>
        <p:spPr>
          <a:xfrm>
            <a:off x="-6840" y="5805360"/>
            <a:ext cx="9143640" cy="7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2C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Shape 9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41920" y="5929560"/>
            <a:ext cx="1973520" cy="8074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0" y="936000"/>
            <a:ext cx="9144000" cy="36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NABORY</a:t>
            </a:r>
            <a:endParaRPr lang="pl-PL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16000" y="1368000"/>
            <a:ext cx="8315459" cy="40727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	 </a:t>
            </a:r>
            <a:r>
              <a:rPr lang="pl-PL" b="1" dirty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b="1" dirty="0" smtClean="0">
                <a:latin typeface="Arial" pitchFamily="18"/>
                <a:ea typeface="Microsoft YaHei" pitchFamily="2"/>
                <a:cs typeface="Mangal" pitchFamily="2"/>
              </a:rPr>
              <a:t>       </a:t>
            </a: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WSCHODNIA </a:t>
            </a: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SZKOŁA ZIMOWA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	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</a:t>
            </a:r>
            <a:r>
              <a:rPr lang="pl-PL" sz="1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Co roku w Warszawie i we Wrocławiu dla studentów ostatniego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     roku studiów magisterskich, z Europy Środkowej, Wschodniej,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     Bałkanów, Rosji, Kaukazu, Azji Środkowej oraz Europy Zachodniej.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Trwa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- 1-14 marca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Kwalifikacja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na podstawie aplikacji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Zgłoszenia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należy wysyłać na adres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  <a:hlinkClick r:id="rId4"/>
              </a:rPr>
              <a:t>wsl.studium@uw.edu.pl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Deadline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: do 20 stycznia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Termin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ogłoszenia zwycięzców konkursu: do 30 stycznia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6336000" y="5961600"/>
            <a:ext cx="2664000" cy="73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20" y="1148728"/>
            <a:ext cx="1188257" cy="1672361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/>
          <p:nvPr/>
        </p:nvSpPr>
        <p:spPr>
          <a:xfrm>
            <a:off x="0" y="-27360"/>
            <a:ext cx="9143640" cy="935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47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hape 93"/>
          <p:cNvSpPr/>
          <p:nvPr/>
        </p:nvSpPr>
        <p:spPr>
          <a:xfrm>
            <a:off x="611640" y="188640"/>
            <a:ext cx="7560360" cy="39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>
                <a:solidFill>
                  <a:srgbClr val="FFFFFF"/>
                </a:solidFill>
              </a:defRPr>
            </a:pPr>
            <a:r>
              <a:rPr lang="pl-PL" sz="2000" b="1" i="0" u="none" strike="noStrike" kern="1200" spc="0" dirty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Studia Wschodnie na </a:t>
            </a:r>
            <a:r>
              <a:rPr lang="pl-PL" sz="2000" b="1" i="0" u="none" strike="noStrike" kern="1200" spc="0" dirty="0" smtClean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Arial" pitchFamily="2"/>
                <a:cs typeface="Arial" pitchFamily="2"/>
              </a:rPr>
              <a:t>Ukrainie</a:t>
            </a:r>
            <a:endParaRPr lang="pl-PL" sz="2000" b="1" i="0" u="none" strike="noStrike" kern="1200" spc="0" dirty="0">
              <a:ln>
                <a:noFill/>
              </a:ln>
              <a:solidFill>
                <a:srgbClr val="FFFFFF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sp>
        <p:nvSpPr>
          <p:cNvPr id="4" name="Shape 94"/>
          <p:cNvSpPr/>
          <p:nvPr/>
        </p:nvSpPr>
        <p:spPr>
          <a:xfrm>
            <a:off x="-6840" y="5805360"/>
            <a:ext cx="9143640" cy="7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2C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Shape 95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241920" y="5929560"/>
            <a:ext cx="1973520" cy="8074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0" y="936000"/>
            <a:ext cx="9144000" cy="36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NABORY</a:t>
            </a:r>
            <a:endParaRPr lang="pl-PL" sz="18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16000" y="1368000"/>
            <a:ext cx="8944028" cy="40727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	 </a:t>
            </a:r>
            <a:r>
              <a:rPr lang="pl-PL" b="1" dirty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b="1" dirty="0" smtClean="0">
                <a:latin typeface="Arial" pitchFamily="18"/>
                <a:ea typeface="Microsoft YaHei" pitchFamily="2"/>
                <a:cs typeface="Mangal" pitchFamily="2"/>
              </a:rPr>
              <a:t>         </a:t>
            </a:r>
            <a:r>
              <a:rPr lang="pl-PL" sz="1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18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WSCHODNIA SZKOŁA LETNIA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		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dirty="0"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pl-PL" dirty="0" smtClean="0">
                <a:latin typeface="Arial" pitchFamily="18"/>
                <a:ea typeface="Microsoft YaHei" pitchFamily="2"/>
                <a:cs typeface="Mangal" pitchFamily="2"/>
              </a:rPr>
              <a:t>                </a:t>
            </a:r>
            <a:r>
              <a:rPr lang="pl-PL" sz="1800" b="0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Co roku w Warszawie dla młodych naukowców z krajów Europy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     Środkowej, Wschodniej, Bałkanów, Kaukazu, Azji Środkowej oraz Europy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     Zachodniej i Ameryki, zajmujących się problematyką regionu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            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Trwa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– 1-21 lipca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Kwalifikacja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na podstawie aplikacji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Zgłoszenia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należy wysyłać na adres 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  <a:hlinkClick r:id="rId4"/>
              </a:rPr>
              <a:t>wsl.studium@uw.edu.pl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Deadline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: do 20 stycznia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endParaRPr lang="pl-PL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pl-PL" sz="18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Termin</a:t>
            </a:r>
            <a:r>
              <a:rPr lang="pl-PL" sz="1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ogłoszenia zwycięzców konkursu: do 30 stycznia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6336000" y="5961600"/>
            <a:ext cx="2664000" cy="73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20" y="1124279"/>
            <a:ext cx="1211323" cy="171938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0"/>
          <p:cNvSpPr/>
          <p:nvPr/>
        </p:nvSpPr>
        <p:spPr>
          <a:xfrm>
            <a:off x="0" y="2349000"/>
            <a:ext cx="9143640" cy="309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47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000" b="1">
                <a:solidFill>
                  <a:srgbClr val="FFFFFF"/>
                </a:solidFill>
              </a:defRPr>
            </a:pPr>
            <a:r>
              <a:rPr lang="pl-PL" sz="4000" b="1" i="0" u="none" strike="noStrike" kern="1200">
                <a:ln>
                  <a:noFill/>
                </a:ln>
                <a:solidFill>
                  <a:srgbClr val="FFFFFF"/>
                </a:solidFill>
                <a:latin typeface="Arial" pitchFamily="18"/>
                <a:ea typeface="Microsoft YaHei" pitchFamily="2"/>
                <a:cs typeface="Mangal" pitchFamily="2"/>
              </a:rPr>
              <a:t>Dziękuję za uwagę!</a:t>
            </a:r>
          </a:p>
        </p:txBody>
      </p:sp>
      <p:sp>
        <p:nvSpPr>
          <p:cNvPr id="3" name="Shape 101"/>
          <p:cNvSpPr/>
          <p:nvPr/>
        </p:nvSpPr>
        <p:spPr>
          <a:xfrm>
            <a:off x="5364000" y="4293000"/>
            <a:ext cx="3096000" cy="645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hape 102"/>
          <p:cNvSpPr/>
          <p:nvPr/>
        </p:nvSpPr>
        <p:spPr>
          <a:xfrm>
            <a:off x="-6840" y="5805360"/>
            <a:ext cx="9143640" cy="7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92CE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Shape 10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69200" y="349200"/>
            <a:ext cx="4006799" cy="163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4138200" y="431640"/>
            <a:ext cx="4861440" cy="14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omyślni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myślnie 1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244</Words>
  <Application>Microsoft Office PowerPoint</Application>
  <PresentationFormat>Pokaz na ekranie (4:3)</PresentationFormat>
  <Paragraphs>133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9" baseType="lpstr">
      <vt:lpstr>Microsoft YaHei</vt:lpstr>
      <vt:lpstr>Arial</vt:lpstr>
      <vt:lpstr>Calibri</vt:lpstr>
      <vt:lpstr>Lucida Sans Unicode</vt:lpstr>
      <vt:lpstr>Mangal</vt:lpstr>
      <vt:lpstr>StarSymbol</vt:lpstr>
      <vt:lpstr>Tahoma</vt:lpstr>
      <vt:lpstr>Times New Roman</vt:lpstr>
      <vt:lpstr>Domyślnie</vt:lpstr>
      <vt:lpstr>Domyślnie 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UW</dc:creator>
  <cp:lastModifiedBy>sew</cp:lastModifiedBy>
  <cp:revision>20</cp:revision>
  <dcterms:modified xsi:type="dcterms:W3CDTF">2018-06-04T09:53:26Z</dcterms:modified>
</cp:coreProperties>
</file>