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0" r:id="rId4"/>
    <p:sldId id="258" r:id="rId5"/>
    <p:sldId id="259" r:id="rId6"/>
    <p:sldId id="262" r:id="rId7"/>
    <p:sldId id="265" r:id="rId8"/>
    <p:sldId id="266" r:id="rId9"/>
    <p:sldId id="271" r:id="rId10"/>
    <p:sldId id="267" r:id="rId11"/>
    <p:sldId id="269" r:id="rId12"/>
    <p:sldId id="270" r:id="rId13"/>
    <p:sldId id="26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69" d="100"/>
          <a:sy n="69" d="100"/>
        </p:scale>
        <p:origin x="-13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5812D9-BAE1-40C3-BBAC-4EAD466EA456}" type="datetimeFigureOut">
              <a:rPr lang="ru-RU" smtClean="0"/>
              <a:t>30.05.2018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40773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5812D9-BAE1-40C3-BBAC-4EAD466EA456}" type="datetimeFigureOut">
              <a:rPr lang="ru-RU" smtClean="0"/>
              <a:t>30.05.2018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295664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5812D9-BAE1-40C3-BBAC-4EAD466EA456}" type="datetimeFigureOut">
              <a:rPr lang="ru-RU" smtClean="0"/>
              <a:t>30.05.2018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308502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5812D9-BAE1-40C3-BBAC-4EAD466EA456}" type="datetimeFigureOut">
              <a:rPr lang="ru-RU" smtClean="0"/>
              <a:t>30.05.2018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385892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5812D9-BAE1-40C3-BBAC-4EAD466EA456}" type="datetimeFigureOut">
              <a:rPr lang="ru-RU" smtClean="0"/>
              <a:t>30.05.2018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23357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5812D9-BAE1-40C3-BBAC-4EAD466EA456}" type="datetimeFigureOut">
              <a:rPr lang="ru-RU" smtClean="0"/>
              <a:t>30.05.2018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202040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5812D9-BAE1-40C3-BBAC-4EAD466EA456}" type="datetimeFigureOut">
              <a:rPr lang="ru-RU" smtClean="0"/>
              <a:t>30.05.2018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349279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5812D9-BAE1-40C3-BBAC-4EAD466EA456}" type="datetimeFigureOut">
              <a:rPr lang="ru-RU" smtClean="0"/>
              <a:t>30.05.2018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63786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5812D9-BAE1-40C3-BBAC-4EAD466EA456}" type="datetimeFigureOut">
              <a:rPr lang="ru-RU" smtClean="0"/>
              <a:t>30.05.2018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332557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5812D9-BAE1-40C3-BBAC-4EAD466EA456}" type="datetimeFigureOut">
              <a:rPr lang="ru-RU" smtClean="0"/>
              <a:t>30.05.2018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243480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5812D9-BAE1-40C3-BBAC-4EAD466EA456}" type="datetimeFigureOut">
              <a:rPr lang="ru-RU" smtClean="0"/>
              <a:t>30.05.2018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53FF6B-2052-44E8-B57F-0152B15D9CAA}" type="slidenum">
              <a:rPr lang="ru-RU" smtClean="0"/>
              <a:t>‹#›</a:t>
            </a:fld>
            <a:endParaRPr lang="ru-RU"/>
          </a:p>
        </p:txBody>
      </p:sp>
    </p:spTree>
    <p:extLst>
      <p:ext uri="{BB962C8B-B14F-4D97-AF65-F5344CB8AC3E}">
        <p14:creationId xmlns:p14="http://schemas.microsoft.com/office/powerpoint/2010/main" val="26922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812D9-BAE1-40C3-BBAC-4EAD466EA456}" type="datetimeFigureOut">
              <a:rPr lang="ru-RU" smtClean="0"/>
              <a:t>30.05.2018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3FF6B-2052-44E8-B57F-0152B15D9CAA}" type="slidenum">
              <a:rPr lang="ru-RU" smtClean="0"/>
              <a:t>‹#›</a:t>
            </a:fld>
            <a:endParaRPr lang="ru-RU"/>
          </a:p>
        </p:txBody>
      </p:sp>
    </p:spTree>
    <p:extLst>
      <p:ext uri="{BB962C8B-B14F-4D97-AF65-F5344CB8AC3E}">
        <p14:creationId xmlns:p14="http://schemas.microsoft.com/office/powerpoint/2010/main" val="3248230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uuuc.sumdu.edu.ua/index.php/u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uuuc.sumdu.edu.ua/index.php/ua/"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9144000" cy="4708981"/>
          </a:xfrm>
          <a:prstGeom prst="rect">
            <a:avLst/>
          </a:prstGeom>
        </p:spPr>
        <p:txBody>
          <a:bodyPr wrap="square">
            <a:spAutoFit/>
          </a:bodyPr>
          <a:lstStyle/>
          <a:p>
            <a:pPr algn="ctr"/>
            <a:r>
              <a:rPr lang="uk-UA" sz="2400" b="1" dirty="0" smtClean="0"/>
              <a:t>              </a:t>
            </a:r>
            <a:r>
              <a:rPr lang="en-US" sz="2000" b="1" dirty="0" smtClean="0">
                <a:latin typeface="Times New Roman" panose="02020603050405020304" pitchFamily="18" charset="0"/>
                <a:cs typeface="Times New Roman" panose="02020603050405020304" pitchFamily="18" charset="0"/>
              </a:rPr>
              <a:t>XIX </a:t>
            </a:r>
            <a:r>
              <a:rPr lang="uk-UA" sz="2000" b="1" dirty="0" smtClean="0">
                <a:latin typeface="Times New Roman" panose="02020603050405020304" pitchFamily="18" charset="0"/>
                <a:cs typeface="Times New Roman" panose="02020603050405020304" pitchFamily="18" charset="0"/>
              </a:rPr>
              <a:t>засідання</a:t>
            </a:r>
            <a:r>
              <a:rPr lang="ru-RU" sz="2000" dirty="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Консорціуму українських університетів                        </a:t>
            </a:r>
          </a:p>
          <a:p>
            <a:pPr algn="ctr"/>
            <a:r>
              <a:rPr lang="uk-UA" sz="2000" b="1" dirty="0" smtClean="0">
                <a:latin typeface="Times New Roman" panose="02020603050405020304" pitchFamily="18" charset="0"/>
                <a:cs typeface="Times New Roman" panose="02020603050405020304" pitchFamily="18" charset="0"/>
              </a:rPr>
              <a:t>  та Варшавського університету </a:t>
            </a:r>
          </a:p>
          <a:p>
            <a:pPr algn="ct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Український</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католицький</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університет</a:t>
            </a:r>
            <a:r>
              <a:rPr lang="ru-RU" sz="2000" b="1" dirty="0" smtClean="0">
                <a:latin typeface="Times New Roman" panose="02020603050405020304" pitchFamily="18" charset="0"/>
                <a:cs typeface="Times New Roman" panose="02020603050405020304" pitchFamily="18" charset="0"/>
              </a:rPr>
              <a:t> </a:t>
            </a:r>
          </a:p>
          <a:p>
            <a:pPr algn="ctr"/>
            <a:r>
              <a:rPr lang="ru-RU" sz="2000" b="1" dirty="0" smtClean="0">
                <a:latin typeface="Times New Roman" panose="02020603050405020304" pitchFamily="18" charset="0"/>
                <a:cs typeface="Times New Roman" panose="02020603050405020304" pitchFamily="18" charset="0"/>
              </a:rPr>
              <a:t>         м. </a:t>
            </a:r>
            <a:r>
              <a:rPr lang="ru-RU" sz="2000" b="1" dirty="0" err="1" smtClean="0">
                <a:latin typeface="Times New Roman" panose="02020603050405020304" pitchFamily="18" charset="0"/>
                <a:cs typeface="Times New Roman" panose="02020603050405020304" pitchFamily="18" charset="0"/>
              </a:rPr>
              <a:t>Львів</a:t>
            </a:r>
            <a:r>
              <a:rPr lang="ru-RU" sz="2000" b="1" dirty="0" smtClean="0">
                <a:latin typeface="Times New Roman" panose="02020603050405020304" pitchFamily="18" charset="0"/>
                <a:cs typeface="Times New Roman" panose="02020603050405020304" pitchFamily="18" charset="0"/>
              </a:rPr>
              <a:t>, 05 </a:t>
            </a:r>
            <a:r>
              <a:rPr lang="ru-RU" sz="2000" b="1" dirty="0" err="1">
                <a:latin typeface="Times New Roman" panose="02020603050405020304" pitchFamily="18" charset="0"/>
                <a:cs typeface="Times New Roman" panose="02020603050405020304" pitchFamily="18" charset="0"/>
              </a:rPr>
              <a:t>червня</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2018 р.</a:t>
            </a:r>
            <a:r>
              <a:rPr lang="uk-UA" sz="2000" b="1" dirty="0" smtClean="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a:p>
            <a:pPr algn="ctr"/>
            <a:endParaRPr lang="uk-UA" sz="32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endParaRPr lang="uk-UA" sz="1400" b="1" dirty="0" smtClean="0">
              <a:latin typeface="Times New Roman" panose="02020603050405020304" pitchFamily="18" charset="0"/>
              <a:cs typeface="Times New Roman" panose="02020603050405020304" pitchFamily="18" charset="0"/>
            </a:endParaRPr>
          </a:p>
          <a:p>
            <a:pPr algn="ctr"/>
            <a:r>
              <a:rPr lang="uk-UA" sz="3200" b="1" dirty="0" smtClean="0">
                <a:latin typeface="Times New Roman" panose="02020603050405020304" pitchFamily="18" charset="0"/>
                <a:cs typeface="Times New Roman" panose="02020603050405020304" pitchFamily="18" charset="0"/>
              </a:rPr>
              <a:t>Звіт про виконання рішення</a:t>
            </a:r>
            <a:r>
              <a:rPr lang="en-US" sz="3200" b="1" dirty="0" smtClean="0">
                <a:latin typeface="Times New Roman" panose="02020603050405020304" pitchFamily="18" charset="0"/>
                <a:cs typeface="Times New Roman" panose="02020603050405020304" pitchFamily="18" charset="0"/>
              </a:rPr>
              <a:t> </a:t>
            </a:r>
            <a:r>
              <a:rPr lang="uk-UA" sz="3200" b="1" dirty="0" smtClean="0">
                <a:latin typeface="Times New Roman" panose="02020603050405020304" pitchFamily="18" charset="0"/>
                <a:cs typeface="Times New Roman" panose="02020603050405020304" pitchFamily="18" charset="0"/>
              </a:rPr>
              <a:t>XVIII засідання Консорціуму Варшавського університету і українських університетів </a:t>
            </a:r>
            <a:br>
              <a:rPr lang="uk-UA" sz="3200" b="1" dirty="0" smtClean="0">
                <a:latin typeface="Times New Roman" panose="02020603050405020304" pitchFamily="18" charset="0"/>
                <a:cs typeface="Times New Roman" panose="02020603050405020304" pitchFamily="18" charset="0"/>
              </a:rPr>
            </a:br>
            <a:endParaRPr lang="uk-UA" sz="3200" b="1" dirty="0" smtClean="0">
              <a:latin typeface="Times New Roman" panose="02020603050405020304" pitchFamily="18" charset="0"/>
              <a:cs typeface="Times New Roman" panose="02020603050405020304" pitchFamily="18" charset="0"/>
            </a:endParaRPr>
          </a:p>
        </p:txBody>
      </p:sp>
      <p:pic>
        <p:nvPicPr>
          <p:cNvPr id="9" name="Рисунок 8" descr="C:\Users\n.artyhova\Desktop\logo.pn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728192" cy="1656184"/>
          </a:xfrm>
          <a:prstGeom prst="rect">
            <a:avLst/>
          </a:prstGeom>
          <a:noFill/>
          <a:ln>
            <a:noFill/>
          </a:ln>
        </p:spPr>
      </p:pic>
    </p:spTree>
    <p:extLst>
      <p:ext uri="{BB962C8B-B14F-4D97-AF65-F5344CB8AC3E}">
        <p14:creationId xmlns:p14="http://schemas.microsoft.com/office/powerpoint/2010/main" val="2101571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52296" y="6088369"/>
            <a:ext cx="4731809" cy="369332"/>
          </a:xfrm>
          <a:prstGeom prst="rect">
            <a:avLst/>
          </a:prstGeom>
        </p:spPr>
        <p:txBody>
          <a:bodyPr wrap="none">
            <a:spAutoFit/>
          </a:bodyPr>
          <a:lstStyle/>
          <a:p>
            <a:pPr algn="ctr"/>
            <a:r>
              <a:rPr lang="uk-UA" dirty="0">
                <a:latin typeface="Times New Roman" panose="02020603050405020304" pitchFamily="18" charset="0"/>
                <a:cs typeface="Times New Roman" panose="02020603050405020304" pitchFamily="18" charset="0"/>
              </a:rPr>
              <a:t>Рис. 3</a:t>
            </a:r>
            <a:r>
              <a:rPr lang="uk-UA" dirty="0" smtClean="0">
                <a:latin typeface="Times New Roman" panose="02020603050405020304" pitchFamily="18" charset="0"/>
                <a:cs typeface="Times New Roman" panose="02020603050405020304" pitchFamily="18" charset="0"/>
              </a:rPr>
              <a:t>. Розділ меню сайту «Про Консорціум»  </a:t>
            </a:r>
            <a:endParaRPr lang="ru-RU" dirty="0"/>
          </a:p>
        </p:txBody>
      </p:sp>
      <p:pic>
        <p:nvPicPr>
          <p:cNvPr id="4" name="Рисунок 3"/>
          <p:cNvPicPr/>
          <p:nvPr/>
        </p:nvPicPr>
        <p:blipFill rotWithShape="1">
          <a:blip r:embed="rId2"/>
          <a:srcRect t="9122" b="5645"/>
          <a:stretch/>
        </p:blipFill>
        <p:spPr bwMode="auto">
          <a:xfrm>
            <a:off x="179512" y="116632"/>
            <a:ext cx="8784976" cy="59717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7846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69912" y="6015848"/>
            <a:ext cx="4770793" cy="400110"/>
          </a:xfrm>
          <a:prstGeom prst="rect">
            <a:avLst/>
          </a:prstGeom>
        </p:spPr>
        <p:txBody>
          <a:bodyPr wrap="none">
            <a:spAutoFit/>
          </a:bodyPr>
          <a:lstStyle/>
          <a:p>
            <a:pPr algn="ctr"/>
            <a:r>
              <a:rPr lang="uk-UA" sz="2000" dirty="0" smtClean="0">
                <a:latin typeface="Times New Roman" panose="02020603050405020304" pitchFamily="18" charset="0"/>
                <a:cs typeface="Times New Roman" panose="02020603050405020304" pitchFamily="18" charset="0"/>
              </a:rPr>
              <a:t>Рис.</a:t>
            </a:r>
            <a:r>
              <a:rPr lang="en-US"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4. </a:t>
            </a:r>
            <a:r>
              <a:rPr lang="uk-UA" sz="2000" dirty="0">
                <a:latin typeface="Times New Roman" panose="02020603050405020304" pitchFamily="18" charset="0"/>
                <a:cs typeface="Times New Roman" panose="02020603050405020304" pitchFamily="18" charset="0"/>
              </a:rPr>
              <a:t>Розділ меню сайту </a:t>
            </a:r>
            <a:r>
              <a:rPr lang="uk-UA" sz="2000" dirty="0" smtClean="0">
                <a:latin typeface="Times New Roman" panose="02020603050405020304" pitchFamily="18" charset="0"/>
                <a:cs typeface="Times New Roman" panose="02020603050405020304" pitchFamily="18" charset="0"/>
              </a:rPr>
              <a:t>«Університети»</a:t>
            </a:r>
            <a:endParaRPr lang="ru-RU" sz="2000" dirty="0"/>
          </a:p>
        </p:txBody>
      </p:sp>
      <p:pic>
        <p:nvPicPr>
          <p:cNvPr id="4" name="Рисунок 3"/>
          <p:cNvPicPr/>
          <p:nvPr/>
        </p:nvPicPr>
        <p:blipFill rotWithShape="1">
          <a:blip r:embed="rId2"/>
          <a:srcRect t="9692" b="5360"/>
          <a:stretch/>
        </p:blipFill>
        <p:spPr bwMode="auto">
          <a:xfrm>
            <a:off x="179512" y="332656"/>
            <a:ext cx="8856984" cy="5616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2785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22391" y="5949280"/>
            <a:ext cx="3921907" cy="369332"/>
          </a:xfrm>
          <a:prstGeom prst="rect">
            <a:avLst/>
          </a:prstGeom>
        </p:spPr>
        <p:txBody>
          <a:bodyPr wrap="none">
            <a:spAutoFit/>
          </a:bodyPr>
          <a:lstStyle/>
          <a:p>
            <a:pPr algn="ctr"/>
            <a:r>
              <a:rPr lang="uk-UA" dirty="0">
                <a:latin typeface="Times New Roman" panose="02020603050405020304" pitchFamily="18" charset="0"/>
                <a:cs typeface="Times New Roman" panose="02020603050405020304" pitchFamily="18" charset="0"/>
              </a:rPr>
              <a:t>Рис.</a:t>
            </a:r>
            <a:r>
              <a:rPr lang="en-US" dirty="0">
                <a:latin typeface="Times New Roman" panose="02020603050405020304" pitchFamily="18" charset="0"/>
                <a:cs typeface="Times New Roman" panose="02020603050405020304" pitchFamily="18" charset="0"/>
              </a:rPr>
              <a:t> 3</a:t>
            </a:r>
            <a:r>
              <a:rPr lang="uk-UA" dirty="0">
                <a:latin typeface="Times New Roman" panose="02020603050405020304" pitchFamily="18" charset="0"/>
                <a:cs typeface="Times New Roman" panose="02020603050405020304" pitchFamily="18" charset="0"/>
              </a:rPr>
              <a:t>. Розділ меню сайту </a:t>
            </a:r>
            <a:r>
              <a:rPr lang="uk-UA" dirty="0" smtClean="0">
                <a:latin typeface="Times New Roman" panose="02020603050405020304" pitchFamily="18" charset="0"/>
                <a:cs typeface="Times New Roman" panose="02020603050405020304" pitchFamily="18" charset="0"/>
              </a:rPr>
              <a:t>«Контакти</a:t>
            </a:r>
            <a:r>
              <a:rPr lang="uk-UA" dirty="0">
                <a:latin typeface="Times New Roman" panose="02020603050405020304" pitchFamily="18" charset="0"/>
                <a:cs typeface="Times New Roman" panose="02020603050405020304" pitchFamily="18" charset="0"/>
              </a:rPr>
              <a:t>»</a:t>
            </a:r>
            <a:endParaRPr lang="ru-RU" dirty="0"/>
          </a:p>
        </p:txBody>
      </p:sp>
      <p:pic>
        <p:nvPicPr>
          <p:cNvPr id="4" name="Рисунок 3"/>
          <p:cNvPicPr/>
          <p:nvPr/>
        </p:nvPicPr>
        <p:blipFill rotWithShape="1">
          <a:blip r:embed="rId2"/>
          <a:srcRect t="8837" b="6216"/>
          <a:stretch/>
        </p:blipFill>
        <p:spPr bwMode="auto">
          <a:xfrm>
            <a:off x="179512" y="116632"/>
            <a:ext cx="8964488" cy="583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4410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8964488" cy="4832092"/>
          </a:xfrm>
          <a:prstGeom prst="rect">
            <a:avLst/>
          </a:prstGeom>
        </p:spPr>
        <p:txBody>
          <a:bodyPr wrap="square">
            <a:spAutoFit/>
          </a:bodyPr>
          <a:lstStyle/>
          <a:p>
            <a:pPr lvl="0" algn="just"/>
            <a:r>
              <a:rPr lang="uk-UA" sz="2200" b="1" dirty="0" smtClean="0">
                <a:latin typeface="Times New Roman" panose="02020603050405020304" pitchFamily="18" charset="0"/>
                <a:cs typeface="Times New Roman" panose="02020603050405020304" pitchFamily="18" charset="0"/>
              </a:rPr>
              <a:t>9. Протягом </a:t>
            </a:r>
            <a:r>
              <a:rPr lang="uk-UA" sz="2200" b="1" dirty="0">
                <a:latin typeface="Times New Roman" panose="02020603050405020304" pitchFamily="18" charset="0"/>
                <a:cs typeface="Times New Roman" panose="02020603050405020304" pitchFamily="18" charset="0"/>
              </a:rPr>
              <a:t>місяця учасникам Консорціуму надати пропозиції щодо місця та дати проведення наступного засідання з подальшим затвердженням заступником Голови Консорціуму Яном </a:t>
            </a:r>
            <a:r>
              <a:rPr lang="uk-UA" sz="2200" b="1" dirty="0" err="1">
                <a:latin typeface="Times New Roman" panose="02020603050405020304" pitchFamily="18" charset="0"/>
                <a:cs typeface="Times New Roman" panose="02020603050405020304" pitchFamily="18" charset="0"/>
              </a:rPr>
              <a:t>Маліцькі</a:t>
            </a:r>
            <a:r>
              <a:rPr lang="uk-UA" sz="2200" b="1" dirty="0" smtClean="0">
                <a:latin typeface="Times New Roman" panose="02020603050405020304" pitchFamily="18" charset="0"/>
                <a:cs typeface="Times New Roman" panose="02020603050405020304" pitchFamily="18" charset="0"/>
              </a:rPr>
              <a:t>.</a:t>
            </a:r>
          </a:p>
          <a:p>
            <a:pPr lvl="0" algn="just"/>
            <a:endParaRPr lang="uk-UA" sz="2200" b="1" dirty="0">
              <a:latin typeface="Times New Roman" panose="02020603050405020304" pitchFamily="18" charset="0"/>
              <a:cs typeface="Times New Roman" panose="02020603050405020304" pitchFamily="18" charset="0"/>
            </a:endParaRPr>
          </a:p>
          <a:p>
            <a:pPr lvl="0" algn="just"/>
            <a:r>
              <a:rPr lang="uk-UA" sz="2200" i="1" dirty="0" smtClean="0">
                <a:latin typeface="Times New Roman" panose="02020603050405020304" pitchFamily="18" charset="0"/>
                <a:cs typeface="Times New Roman" panose="02020603050405020304" pitchFamily="18" charset="0"/>
              </a:rPr>
              <a:t>Виконано.</a:t>
            </a:r>
            <a:endParaRPr lang="ru-RU" sz="2200" i="1" dirty="0">
              <a:latin typeface="Times New Roman" panose="02020603050405020304" pitchFamily="18" charset="0"/>
              <a:cs typeface="Times New Roman" panose="02020603050405020304" pitchFamily="18" charset="0"/>
            </a:endParaRPr>
          </a:p>
          <a:p>
            <a:pPr lvl="0" algn="just"/>
            <a:endParaRPr lang="uk-UA" sz="2200" i="1" dirty="0">
              <a:latin typeface="Times New Roman" panose="02020603050405020304" pitchFamily="18" charset="0"/>
              <a:cs typeface="Times New Roman" panose="02020603050405020304" pitchFamily="18" charset="0"/>
            </a:endParaRPr>
          </a:p>
          <a:p>
            <a:pPr algn="just"/>
            <a:r>
              <a:rPr lang="uk-UA" sz="2200" b="1" dirty="0">
                <a:latin typeface="Times New Roman" panose="02020603050405020304" pitchFamily="18" charset="0"/>
                <a:cs typeface="Times New Roman" panose="02020603050405020304" pitchFamily="18" charset="0"/>
              </a:rPr>
              <a:t>10. Ухвалити результати роботи XVIII засідання Консорціуму, Сумському державному університету узагальнити їх та підготувати протокол. Підготовлений протокол та матеріали представлених презентацій під час засідання надіслати усім учасникам Консорціуму для більш детального ознайомлення та підготовки пропозицій про наукове співробітництво.</a:t>
            </a:r>
            <a:endParaRPr lang="ru-RU" sz="2200" b="1" dirty="0">
              <a:latin typeface="Times New Roman" panose="02020603050405020304" pitchFamily="18" charset="0"/>
              <a:cs typeface="Times New Roman" panose="02020603050405020304" pitchFamily="18" charset="0"/>
            </a:endParaRPr>
          </a:p>
          <a:p>
            <a:pPr lvl="0" algn="just"/>
            <a:endParaRPr lang="uk-UA" sz="2200" b="1" dirty="0" smtClean="0">
              <a:latin typeface="Times New Roman" panose="02020603050405020304" pitchFamily="18" charset="0"/>
              <a:cs typeface="Times New Roman" panose="02020603050405020304" pitchFamily="18" charset="0"/>
            </a:endParaRPr>
          </a:p>
          <a:p>
            <a:pPr lvl="0" algn="just"/>
            <a:r>
              <a:rPr lang="uk-UA" sz="2200" i="1" dirty="0" smtClean="0">
                <a:latin typeface="Times New Roman" panose="02020603050405020304" pitchFamily="18" charset="0"/>
                <a:cs typeface="Times New Roman" panose="02020603050405020304" pitchFamily="18" charset="0"/>
              </a:rPr>
              <a:t>Виконано в повному обсязі.</a:t>
            </a:r>
            <a:endParaRPr lang="ru-RU"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86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036495" cy="8032968"/>
          </a:xfrm>
          <a:prstGeom prst="rect">
            <a:avLst/>
          </a:prstGeom>
        </p:spPr>
        <p:txBody>
          <a:bodyPr wrap="square">
            <a:spAutoFit/>
          </a:bodyPr>
          <a:lstStyle/>
          <a:p>
            <a:pPr algn="ctr"/>
            <a:r>
              <a:rPr lang="uk-UA" sz="2800" b="1" dirty="0" smtClean="0">
                <a:latin typeface="Times New Roman" panose="02020603050405020304" pitchFamily="18" charset="0"/>
                <a:cs typeface="Times New Roman" panose="02020603050405020304" pitchFamily="18" charset="0"/>
              </a:rPr>
              <a:t>Рішення</a:t>
            </a:r>
            <a:r>
              <a:rPr lang="uk-UA" sz="2800" b="1" dirty="0">
                <a:latin typeface="Times New Roman" panose="02020603050405020304" pitchFamily="18" charset="0"/>
                <a:cs typeface="Times New Roman" panose="02020603050405020304" pitchFamily="18" charset="0"/>
              </a:rPr>
              <a:t> </a:t>
            </a:r>
            <a:r>
              <a:rPr lang="uk-UA" sz="2800" b="1" dirty="0" smtClean="0">
                <a:latin typeface="Times New Roman" panose="02020603050405020304" pitchFamily="18" charset="0"/>
                <a:cs typeface="Times New Roman" panose="02020603050405020304" pitchFamily="18" charset="0"/>
              </a:rPr>
              <a:t>прийняте </a:t>
            </a:r>
            <a:r>
              <a:rPr lang="uk-UA" sz="2800" b="1" dirty="0">
                <a:latin typeface="Times New Roman" panose="02020603050405020304" pitchFamily="18" charset="0"/>
                <a:cs typeface="Times New Roman" panose="02020603050405020304" pitchFamily="18" charset="0"/>
              </a:rPr>
              <a:t>26 травня </a:t>
            </a:r>
            <a:r>
              <a:rPr lang="uk-UA" sz="2800" b="1" dirty="0" smtClean="0">
                <a:latin typeface="Times New Roman" panose="02020603050405020304" pitchFamily="18" charset="0"/>
                <a:cs typeface="Times New Roman" panose="02020603050405020304" pitchFamily="18" charset="0"/>
              </a:rPr>
              <a:t>2017 року на XVIII засіданні Консорціуму в Сумському державному університеті</a:t>
            </a:r>
          </a:p>
          <a:p>
            <a:pPr algn="ctr"/>
            <a:endParaRPr lang="uk-UA" sz="2800" b="1" dirty="0">
              <a:latin typeface="Times New Roman" panose="02020603050405020304" pitchFamily="18" charset="0"/>
              <a:cs typeface="Times New Roman" panose="02020603050405020304" pitchFamily="18" charset="0"/>
            </a:endParaRPr>
          </a:p>
          <a:p>
            <a:pPr lvl="0" algn="just"/>
            <a:r>
              <a:rPr lang="uk-UA" sz="2200" b="1" dirty="0">
                <a:latin typeface="Times New Roman" panose="02020603050405020304" pitchFamily="18" charset="0"/>
                <a:cs typeface="Times New Roman" panose="02020603050405020304" pitchFamily="18" charset="0"/>
              </a:rPr>
              <a:t>1. Обрати ректора Сумського державного університету Васильєва А.В. Головою Консорціуму до наступного засідання.</a:t>
            </a:r>
          </a:p>
          <a:p>
            <a:pPr lvl="0" algn="just"/>
            <a:endParaRPr lang="uk-UA" sz="2200" i="1" dirty="0">
              <a:latin typeface="Times New Roman" panose="02020603050405020304" pitchFamily="18" charset="0"/>
              <a:cs typeface="Times New Roman" panose="02020603050405020304" pitchFamily="18" charset="0"/>
            </a:endParaRPr>
          </a:p>
          <a:p>
            <a:pPr lvl="0" algn="just"/>
            <a:r>
              <a:rPr lang="uk-UA" sz="2200" i="1" dirty="0" smtClean="0">
                <a:latin typeface="Times New Roman" panose="02020603050405020304" pitchFamily="18" charset="0"/>
                <a:cs typeface="Times New Roman" panose="02020603050405020304" pitchFamily="18" charset="0"/>
              </a:rPr>
              <a:t> Виконано</a:t>
            </a:r>
            <a:r>
              <a:rPr lang="uk-UA" sz="2200" i="1" dirty="0">
                <a:latin typeface="Times New Roman" panose="02020603050405020304" pitchFamily="18" charset="0"/>
                <a:cs typeface="Times New Roman" panose="02020603050405020304" pitchFamily="18" charset="0"/>
              </a:rPr>
              <a:t>. </a:t>
            </a:r>
            <a:endParaRPr lang="uk-UA" sz="2200" i="1" dirty="0" smtClean="0">
              <a:latin typeface="Times New Roman" panose="02020603050405020304" pitchFamily="18" charset="0"/>
              <a:cs typeface="Times New Roman" panose="02020603050405020304" pitchFamily="18" charset="0"/>
            </a:endParaRPr>
          </a:p>
          <a:p>
            <a:pPr lvl="0" algn="just"/>
            <a:endParaRPr lang="uk-UA" sz="2200" i="1" dirty="0" smtClean="0">
              <a:latin typeface="Times New Roman" panose="02020603050405020304" pitchFamily="18" charset="0"/>
              <a:cs typeface="Times New Roman" panose="02020603050405020304" pitchFamily="18" charset="0"/>
            </a:endParaRPr>
          </a:p>
          <a:p>
            <a:pPr algn="just"/>
            <a:r>
              <a:rPr lang="uk-UA" sz="2200" b="1" dirty="0">
                <a:latin typeface="Times New Roman" panose="02020603050405020304" pitchFamily="18" charset="0"/>
                <a:cs typeface="Times New Roman" panose="02020603050405020304" pitchFamily="18" charset="0"/>
              </a:rPr>
              <a:t>2. Організаторам літньої школи розглянути можливість участі у 4-й Літній школі для студентів усіх університетів, а не тільки учасників програми «Східні студії».</a:t>
            </a:r>
          </a:p>
          <a:p>
            <a:pPr lvl="0" algn="just"/>
            <a:endParaRPr lang="uk-UA" sz="2400" i="1" dirty="0" smtClean="0">
              <a:latin typeface="Times New Roman" panose="02020603050405020304" pitchFamily="18" charset="0"/>
              <a:cs typeface="Times New Roman" panose="02020603050405020304" pitchFamily="18" charset="0"/>
            </a:endParaRPr>
          </a:p>
          <a:p>
            <a:pPr algn="just"/>
            <a:r>
              <a:rPr lang="uk-UA" sz="2200" i="1" dirty="0" smtClean="0">
                <a:latin typeface="Times New Roman" panose="02020603050405020304" pitchFamily="18" charset="0"/>
                <a:cs typeface="Times New Roman" panose="02020603050405020304" pitchFamily="18" charset="0"/>
              </a:rPr>
              <a:t>Виконано</a:t>
            </a:r>
            <a:r>
              <a:rPr lang="uk-UA"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Кількість</a:t>
            </a:r>
            <a:r>
              <a:rPr lang="ru-RU" sz="2200" i="1" dirty="0">
                <a:latin typeface="Times New Roman" panose="02020603050405020304" pitchFamily="18" charset="0"/>
                <a:cs typeface="Times New Roman" panose="02020603050405020304" pitchFamily="18" charset="0"/>
              </a:rPr>
              <a:t> </a:t>
            </a:r>
            <a:r>
              <a:rPr lang="ru-RU" sz="2200" i="1" dirty="0" err="1" smtClean="0">
                <a:latin typeface="Times New Roman" panose="02020603050405020304" pitchFamily="18" charset="0"/>
                <a:cs typeface="Times New Roman" panose="02020603050405020304" pitchFamily="18" charset="0"/>
              </a:rPr>
              <a:t>учасників</a:t>
            </a:r>
            <a:r>
              <a:rPr lang="ru-RU" sz="2200" i="1" dirty="0" smtClean="0">
                <a:latin typeface="Times New Roman" panose="02020603050405020304" pitchFamily="18" charset="0"/>
                <a:cs typeface="Times New Roman" panose="02020603050405020304" pitchFamily="18" charset="0"/>
              </a:rPr>
              <a:t> </a:t>
            </a:r>
            <a:r>
              <a:rPr lang="ru-RU" sz="2200" i="1" dirty="0" err="1" smtClean="0">
                <a:latin typeface="Times New Roman" panose="02020603050405020304" pitchFamily="18" charset="0"/>
                <a:cs typeface="Times New Roman" panose="02020603050405020304" pitchFamily="18" charset="0"/>
              </a:rPr>
              <a:t>можна</a:t>
            </a:r>
            <a:r>
              <a:rPr lang="ru-RU" sz="2200" i="1" dirty="0" smtClean="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збільшити</a:t>
            </a:r>
            <a:r>
              <a:rPr lang="ru-RU" sz="2200" i="1" dirty="0">
                <a:latin typeface="Times New Roman" panose="02020603050405020304" pitchFamily="18" charset="0"/>
                <a:cs typeface="Times New Roman" panose="02020603050405020304" pitchFamily="18" charset="0"/>
              </a:rPr>
              <a:t> і </a:t>
            </a:r>
            <a:r>
              <a:rPr lang="ru-RU" sz="2200" i="1" dirty="0" err="1">
                <a:latin typeface="Times New Roman" panose="02020603050405020304" pitchFamily="18" charset="0"/>
                <a:cs typeface="Times New Roman" panose="02020603050405020304" pitchFamily="18" charset="0"/>
              </a:rPr>
              <a:t>розширити</a:t>
            </a:r>
            <a:r>
              <a:rPr lang="ru-RU" sz="2200" i="1" dirty="0">
                <a:latin typeface="Times New Roman" panose="02020603050405020304" pitchFamily="18" charset="0"/>
                <a:cs typeface="Times New Roman" panose="02020603050405020304" pitchFamily="18" charset="0"/>
              </a:rPr>
              <a:t> на </a:t>
            </a:r>
            <a:r>
              <a:rPr lang="ru-RU" sz="2200" i="1" dirty="0" err="1">
                <a:latin typeface="Times New Roman" panose="02020603050405020304" pitchFamily="18" charset="0"/>
                <a:cs typeface="Times New Roman" panose="02020603050405020304" pitchFamily="18" charset="0"/>
              </a:rPr>
              <a:t>усі</a:t>
            </a:r>
            <a:r>
              <a:rPr lang="ru-RU" sz="2200" i="1" dirty="0">
                <a:latin typeface="Times New Roman" panose="02020603050405020304" pitchFamily="18" charset="0"/>
                <a:cs typeface="Times New Roman" panose="02020603050405020304" pitchFamily="18" charset="0"/>
              </a:rPr>
              <a:t> </a:t>
            </a:r>
            <a:r>
              <a:rPr lang="ru-RU" sz="2200" i="1" dirty="0" err="1" smtClean="0">
                <a:latin typeface="Times New Roman" panose="02020603050405020304" pitchFamily="18" charset="0"/>
                <a:cs typeface="Times New Roman" panose="02020603050405020304" pitchFamily="18" charset="0"/>
              </a:rPr>
              <a:t>університети-учасники</a:t>
            </a:r>
            <a:r>
              <a:rPr lang="ru-RU" sz="2200" i="1" dirty="0" smtClean="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Консорціуму</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Повний</a:t>
            </a:r>
            <a:r>
              <a:rPr lang="ru-RU" sz="2200" i="1" dirty="0">
                <a:latin typeface="Times New Roman" panose="02020603050405020304" pitchFamily="18" charset="0"/>
                <a:cs typeface="Times New Roman" panose="02020603050405020304" pitchFamily="18" charset="0"/>
              </a:rPr>
              <a:t> з</a:t>
            </a:r>
            <a:r>
              <a:rPr lang="uk-UA" sz="2200" i="1" dirty="0" smtClean="0">
                <a:latin typeface="Times New Roman" panose="02020603050405020304" pitchFamily="18" charset="0"/>
                <a:cs typeface="Times New Roman" panose="02020603050405020304" pitchFamily="18" charset="0"/>
              </a:rPr>
              <a:t>віт буде представлено представниками </a:t>
            </a:r>
            <a:r>
              <a:rPr lang="uk-UA" sz="2200" i="1" dirty="0">
                <a:latin typeface="Times New Roman" panose="02020603050405020304" pitchFamily="18" charset="0"/>
                <a:cs typeface="Times New Roman" panose="02020603050405020304" pitchFamily="18" charset="0"/>
              </a:rPr>
              <a:t>Національного університету "Острозька академія" у питанні 12 порядку денного </a:t>
            </a:r>
            <a:r>
              <a:rPr lang="en-US" sz="2200" i="1" dirty="0">
                <a:latin typeface="Times New Roman" panose="02020603050405020304" pitchFamily="18" charset="0"/>
                <a:cs typeface="Times New Roman" panose="02020603050405020304" pitchFamily="18" charset="0"/>
              </a:rPr>
              <a:t>XIX </a:t>
            </a:r>
            <a:r>
              <a:rPr lang="uk-UA" sz="2200" i="1" dirty="0">
                <a:latin typeface="Times New Roman" panose="02020603050405020304" pitchFamily="18" charset="0"/>
                <a:cs typeface="Times New Roman" panose="02020603050405020304" pitchFamily="18" charset="0"/>
              </a:rPr>
              <a:t>засідання</a:t>
            </a:r>
            <a:r>
              <a:rPr lang="ru-RU" sz="2200" i="1" dirty="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Консорціуму. </a:t>
            </a:r>
            <a:endParaRPr lang="ru-RU" sz="2200" i="1" dirty="0">
              <a:latin typeface="Times New Roman" panose="02020603050405020304" pitchFamily="18" charset="0"/>
              <a:cs typeface="Times New Roman" panose="02020603050405020304" pitchFamily="18" charset="0"/>
            </a:endParaRPr>
          </a:p>
          <a:p>
            <a:pPr lvl="0" algn="just"/>
            <a:endParaRPr lang="uk-UA" sz="2400" i="1" dirty="0" smtClean="0">
              <a:latin typeface="Times New Roman" panose="02020603050405020304" pitchFamily="18" charset="0"/>
              <a:cs typeface="Times New Roman" panose="02020603050405020304" pitchFamily="18" charset="0"/>
            </a:endParaRPr>
          </a:p>
          <a:p>
            <a:pPr lvl="0" algn="just"/>
            <a:endParaRPr lang="uk-UA" sz="2400" i="1" dirty="0" smtClean="0">
              <a:latin typeface="Times New Roman" panose="02020603050405020304" pitchFamily="18" charset="0"/>
              <a:cs typeface="Times New Roman" panose="02020603050405020304" pitchFamily="18" charset="0"/>
            </a:endParaRPr>
          </a:p>
          <a:p>
            <a:pPr lvl="0" algn="just"/>
            <a:endParaRPr lang="uk-UA" sz="2400" i="1" dirty="0">
              <a:latin typeface="Times New Roman" panose="02020603050405020304" pitchFamily="18" charset="0"/>
              <a:cs typeface="Times New Roman" panose="02020603050405020304" pitchFamily="18" charset="0"/>
            </a:endParaRPr>
          </a:p>
          <a:p>
            <a:pPr algn="ctr"/>
            <a:r>
              <a:rPr lang="uk-UA" sz="2800" b="1" dirty="0" smtClean="0">
                <a:latin typeface="Times New Roman" panose="02020603050405020304" pitchFamily="18" charset="0"/>
                <a:cs typeface="Times New Roman" panose="02020603050405020304" pitchFamily="18" charset="0"/>
              </a:rPr>
              <a:t> </a:t>
            </a:r>
            <a:endParaRPr lang="ru-RU" sz="2800" dirty="0"/>
          </a:p>
        </p:txBody>
      </p:sp>
    </p:spTree>
    <p:extLst>
      <p:ext uri="{BB962C8B-B14F-4D97-AF65-F5344CB8AC3E}">
        <p14:creationId xmlns:p14="http://schemas.microsoft.com/office/powerpoint/2010/main" val="2378552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19" y="260648"/>
            <a:ext cx="9112843" cy="6894195"/>
          </a:xfrm>
          <a:prstGeom prst="rect">
            <a:avLst/>
          </a:prstGeom>
        </p:spPr>
        <p:txBody>
          <a:bodyPr wrap="square">
            <a:spAutoFit/>
          </a:bodyPr>
          <a:lstStyle/>
          <a:p>
            <a:pPr algn="just"/>
            <a:r>
              <a:rPr lang="uk-UA" sz="2200" b="1" dirty="0" smtClean="0">
                <a:latin typeface="Times New Roman" panose="02020603050405020304" pitchFamily="18" charset="0"/>
                <a:cs typeface="Times New Roman" panose="02020603050405020304" pitchFamily="18" charset="0"/>
              </a:rPr>
              <a:t>3.</a:t>
            </a:r>
            <a:r>
              <a:rPr lang="en-US" sz="2200" b="1"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Надати інформацію про Варшавську східноєвропейську конференцію проф. </a:t>
            </a:r>
            <a:r>
              <a:rPr lang="uk-UA" sz="2200" b="1" dirty="0" err="1" smtClean="0">
                <a:latin typeface="Times New Roman" panose="02020603050405020304" pitchFamily="18" charset="0"/>
                <a:cs typeface="Times New Roman" panose="02020603050405020304" pitchFamily="18" charset="0"/>
              </a:rPr>
              <a:t>Чорноусу</a:t>
            </a:r>
            <a:r>
              <a:rPr lang="uk-UA" sz="2200" b="1" dirty="0" smtClean="0">
                <a:latin typeface="Times New Roman" panose="02020603050405020304" pitchFamily="18" charset="0"/>
                <a:cs typeface="Times New Roman" panose="02020603050405020304" pitchFamily="18" charset="0"/>
              </a:rPr>
              <a:t> А.М. для ознайомлення інститутів та факультетів </a:t>
            </a:r>
            <a:r>
              <a:rPr lang="uk-UA" sz="2200" b="1" dirty="0" err="1" smtClean="0">
                <a:latin typeface="Times New Roman" panose="02020603050405020304" pitchFamily="18" charset="0"/>
                <a:cs typeface="Times New Roman" panose="02020603050405020304" pitchFamily="18" charset="0"/>
              </a:rPr>
              <a:t>СумДУ</a:t>
            </a:r>
            <a:r>
              <a:rPr lang="uk-UA" sz="2200" b="1" dirty="0" smtClean="0">
                <a:latin typeface="Times New Roman" panose="02020603050405020304" pitchFamily="18" charset="0"/>
                <a:cs typeface="Times New Roman" panose="02020603050405020304" pitchFamily="18" charset="0"/>
              </a:rPr>
              <a:t> з метою участі у конференції.</a:t>
            </a:r>
          </a:p>
          <a:p>
            <a:pPr algn="just"/>
            <a:endParaRPr lang="ru-RU" sz="2200" b="1" dirty="0" smtClean="0">
              <a:latin typeface="Times New Roman" panose="02020603050405020304" pitchFamily="18" charset="0"/>
              <a:cs typeface="Times New Roman" panose="02020603050405020304" pitchFamily="18" charset="0"/>
            </a:endParaRPr>
          </a:p>
          <a:p>
            <a:pPr algn="just"/>
            <a:r>
              <a:rPr lang="uk-UA" sz="2200" i="1" dirty="0" smtClean="0">
                <a:latin typeface="Times New Roman" panose="02020603050405020304" pitchFamily="18" charset="0"/>
                <a:cs typeface="Times New Roman" panose="02020603050405020304" pitchFamily="18" charset="0"/>
              </a:rPr>
              <a:t>Виконано. </a:t>
            </a:r>
          </a:p>
          <a:p>
            <a:pPr algn="just"/>
            <a:endParaRPr lang="uk-UA" sz="2200" i="1" dirty="0">
              <a:latin typeface="Times New Roman" panose="02020603050405020304" pitchFamily="18" charset="0"/>
              <a:cs typeface="Times New Roman" panose="02020603050405020304" pitchFamily="18" charset="0"/>
            </a:endParaRPr>
          </a:p>
          <a:p>
            <a:pPr lvl="0" algn="just"/>
            <a:r>
              <a:rPr lang="uk-UA" sz="2200" b="1" dirty="0" smtClean="0">
                <a:latin typeface="Times New Roman" panose="02020603050405020304" pitchFamily="18" charset="0"/>
                <a:cs typeface="Times New Roman" panose="02020603050405020304" pitchFamily="18" charset="0"/>
              </a:rPr>
              <a:t>4. Розглянути можливість видання журналу «Польські студії» два рази на рік.</a:t>
            </a:r>
          </a:p>
          <a:p>
            <a:pPr lvl="0" algn="just"/>
            <a:endParaRPr lang="uk-UA" sz="2200" b="1" dirty="0" smtClean="0">
              <a:latin typeface="Times New Roman" panose="02020603050405020304" pitchFamily="18" charset="0"/>
              <a:cs typeface="Times New Roman" panose="02020603050405020304" pitchFamily="18" charset="0"/>
            </a:endParaRPr>
          </a:p>
          <a:p>
            <a:pPr lvl="0" algn="just"/>
            <a:r>
              <a:rPr lang="uk-UA" sz="2200" i="1" dirty="0" smtClean="0">
                <a:latin typeface="Times New Roman" panose="02020603050405020304" pitchFamily="18" charset="0"/>
                <a:cs typeface="Times New Roman" panose="02020603050405020304" pitchFamily="18" charset="0"/>
              </a:rPr>
              <a:t>Інформації щодо виконання даного пункту не було надано. </a:t>
            </a:r>
          </a:p>
          <a:p>
            <a:pPr lvl="0" algn="just"/>
            <a:endParaRPr lang="uk-UA" sz="2200" i="1" dirty="0">
              <a:latin typeface="Times New Roman" panose="02020603050405020304" pitchFamily="18" charset="0"/>
              <a:cs typeface="Times New Roman" panose="02020603050405020304" pitchFamily="18" charset="0"/>
            </a:endParaRPr>
          </a:p>
          <a:p>
            <a:pPr algn="just"/>
            <a:r>
              <a:rPr lang="uk-UA" sz="2200" b="1" dirty="0">
                <a:latin typeface="Times New Roman" panose="02020603050405020304" pitchFamily="18" charset="0"/>
                <a:cs typeface="Times New Roman" panose="02020603050405020304" pitchFamily="18" charset="0"/>
              </a:rPr>
              <a:t>5. Затвердити запропонований механізм, який передбачає перерахування суми у розмірі 2000 грн. від кожного університету на рахунок головуючого університету та виконання ректором </a:t>
            </a:r>
            <a:r>
              <a:rPr lang="en-US" sz="2200" b="1" dirty="0" smtClean="0">
                <a:latin typeface="Times New Roman" panose="02020603050405020304" pitchFamily="18" charset="0"/>
                <a:cs typeface="Times New Roman" panose="02020603050405020304" pitchFamily="18" charset="0"/>
              </a:rPr>
              <a:t>     </a:t>
            </a:r>
            <a:r>
              <a:rPr lang="uk-UA" sz="2200" b="1" dirty="0" err="1" smtClean="0">
                <a:latin typeface="Times New Roman" panose="02020603050405020304" pitchFamily="18" charset="0"/>
                <a:cs typeface="Times New Roman" panose="02020603050405020304" pitchFamily="18" charset="0"/>
              </a:rPr>
              <a:t>Цепендою</a:t>
            </a:r>
            <a:r>
              <a:rPr lang="en-US" sz="2200" b="1"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І.Є</a:t>
            </a:r>
            <a:r>
              <a:rPr lang="uk-UA" sz="2200" b="1" dirty="0">
                <a:latin typeface="Times New Roman" panose="02020603050405020304" pitchFamily="18" charset="0"/>
                <a:cs typeface="Times New Roman" panose="02020603050405020304" pitchFamily="18" charset="0"/>
              </a:rPr>
              <a:t>. обов’язків координатора цього питання. </a:t>
            </a:r>
          </a:p>
          <a:p>
            <a:pPr lvl="0" algn="just"/>
            <a:endParaRPr lang="uk-UA" sz="2200" i="1" dirty="0" smtClean="0">
              <a:latin typeface="Times New Roman" panose="02020603050405020304" pitchFamily="18" charset="0"/>
              <a:cs typeface="Times New Roman" panose="02020603050405020304" pitchFamily="18" charset="0"/>
            </a:endParaRPr>
          </a:p>
          <a:p>
            <a:pPr algn="just"/>
            <a:r>
              <a:rPr lang="uk-UA" sz="2200" i="1" dirty="0" smtClean="0">
                <a:latin typeface="Times New Roman" panose="02020603050405020304" pitchFamily="18" charset="0"/>
                <a:cs typeface="Times New Roman" panose="02020603050405020304" pitchFamily="18" charset="0"/>
              </a:rPr>
              <a:t>Виконано. Надісланий </a:t>
            </a:r>
            <a:r>
              <a:rPr lang="uk-UA" sz="2200" i="1" dirty="0">
                <a:latin typeface="Times New Roman" panose="02020603050405020304" pitchFamily="18" charset="0"/>
                <a:cs typeface="Times New Roman" panose="02020603050405020304" pitchFamily="18" charset="0"/>
              </a:rPr>
              <a:t>лист-відповідь від ректора Прикарпатського національного університету ім. Василя Стефаника </a:t>
            </a:r>
            <a:r>
              <a:rPr lang="uk-UA" sz="2200" i="1" dirty="0" err="1">
                <a:latin typeface="Times New Roman" panose="02020603050405020304" pitchFamily="18" charset="0"/>
                <a:cs typeface="Times New Roman" panose="02020603050405020304" pitchFamily="18" charset="0"/>
              </a:rPr>
              <a:t>Цепенди</a:t>
            </a:r>
            <a:r>
              <a:rPr lang="uk-UA" sz="2200" i="1" dirty="0">
                <a:latin typeface="Times New Roman" panose="02020603050405020304" pitchFamily="18" charset="0"/>
                <a:cs typeface="Times New Roman" panose="02020603050405020304" pitchFamily="18" charset="0"/>
              </a:rPr>
              <a:t> І.Є. Запропоновано винести на розгляд наступні пропозиції: </a:t>
            </a:r>
            <a:endParaRPr lang="uk-UA" sz="2200" i="1" dirty="0" smtClean="0">
              <a:latin typeface="Times New Roman" panose="02020603050405020304" pitchFamily="18" charset="0"/>
              <a:cs typeface="Times New Roman" panose="02020603050405020304" pitchFamily="18" charset="0"/>
            </a:endParaRPr>
          </a:p>
          <a:p>
            <a:pPr algn="just"/>
            <a:endParaRPr lang="uk-UA" sz="2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70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9036496" cy="830997"/>
          </a:xfrm>
          <a:prstGeom prst="rect">
            <a:avLst/>
          </a:prstGeom>
        </p:spPr>
        <p:txBody>
          <a:bodyPr wrap="square">
            <a:spAutoFit/>
          </a:bodyPr>
          <a:lstStyle/>
          <a:p>
            <a:pPr lvl="0" algn="just"/>
            <a:endParaRPr lang="uk-UA" sz="2400" i="1" dirty="0">
              <a:latin typeface="Times New Roman" panose="02020603050405020304" pitchFamily="18" charset="0"/>
              <a:cs typeface="Times New Roman" panose="02020603050405020304" pitchFamily="18" charset="0"/>
            </a:endParaRPr>
          </a:p>
          <a:p>
            <a:pPr algn="just"/>
            <a:endParaRPr lang="uk-UA"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7504" y="188640"/>
            <a:ext cx="8856984" cy="7478970"/>
          </a:xfrm>
          <a:prstGeom prst="rect">
            <a:avLst/>
          </a:prstGeom>
        </p:spPr>
        <p:txBody>
          <a:bodyPr wrap="square">
            <a:spAutoFit/>
          </a:bodyPr>
          <a:lstStyle/>
          <a:p>
            <a:pPr marL="342900" indent="-342900" algn="just">
              <a:buFontTx/>
              <a:buChar char="-"/>
            </a:pPr>
            <a:r>
              <a:rPr lang="uk-UA" sz="2200" i="1" dirty="0">
                <a:latin typeface="Times New Roman" panose="02020603050405020304" pitchFamily="18" charset="0"/>
                <a:cs typeface="Times New Roman" panose="02020603050405020304" pitchFamily="18" charset="0"/>
              </a:rPr>
              <a:t>розгляд інших існуючих форм об'єднань та співпраці, наприклад, корпорації, концерну, асоціації чи простого товариства, діяльність якого регулюється Цивільним кодексом України</a:t>
            </a:r>
            <a:r>
              <a:rPr lang="uk-UA" sz="2200" i="1" dirty="0" smtClean="0">
                <a:latin typeface="Times New Roman" panose="02020603050405020304" pitchFamily="18" charset="0"/>
                <a:cs typeface="Times New Roman" panose="02020603050405020304" pitchFamily="18" charset="0"/>
              </a:rPr>
              <a:t>;</a:t>
            </a:r>
          </a:p>
          <a:p>
            <a:pPr marL="342900" indent="-342900" algn="just">
              <a:buFontTx/>
              <a:buChar char="-"/>
            </a:pPr>
            <a:r>
              <a:rPr lang="uk-UA" sz="2200" i="1" dirty="0">
                <a:latin typeface="Times New Roman" panose="02020603050405020304" pitchFamily="18" charset="0"/>
                <a:cs typeface="Times New Roman" panose="02020603050405020304" pitchFamily="18" charset="0"/>
              </a:rPr>
              <a:t>можливість реєстрації нашого об'єднання Варшавським університетом на території Республіки Польща, відповідно до законодавства цієї країни.</a:t>
            </a:r>
          </a:p>
          <a:p>
            <a:pPr algn="just"/>
            <a:r>
              <a:rPr lang="uk-UA" sz="2200" i="1" dirty="0" smtClean="0">
                <a:latin typeface="Times New Roman" panose="02020603050405020304" pitchFamily="18" charset="0"/>
                <a:cs typeface="Times New Roman" panose="02020603050405020304" pitchFamily="18" charset="0"/>
              </a:rPr>
              <a:t>      Для </a:t>
            </a:r>
            <a:r>
              <a:rPr lang="uk-UA" sz="2200" i="1" dirty="0">
                <a:latin typeface="Times New Roman" panose="02020603050405020304" pitchFamily="18" charset="0"/>
                <a:cs typeface="Times New Roman" panose="02020603050405020304" pitchFamily="18" charset="0"/>
              </a:rPr>
              <a:t>більш детального ознайомлення з даним питанням просимо виступити ректора </a:t>
            </a:r>
            <a:r>
              <a:rPr lang="uk-UA" sz="2200" i="1" dirty="0" smtClean="0">
                <a:latin typeface="Times New Roman" panose="02020603050405020304" pitchFamily="18" charset="0"/>
                <a:cs typeface="Times New Roman" panose="02020603050405020304" pitchFamily="18" charset="0"/>
              </a:rPr>
              <a:t>проф. </a:t>
            </a:r>
            <a:r>
              <a:rPr lang="uk-UA" sz="2200" i="1" dirty="0" err="1" smtClean="0">
                <a:latin typeface="Times New Roman" panose="02020603050405020304" pitchFamily="18" charset="0"/>
                <a:cs typeface="Times New Roman" panose="02020603050405020304" pitchFamily="18" charset="0"/>
              </a:rPr>
              <a:t>Цепенду</a:t>
            </a:r>
            <a:r>
              <a:rPr lang="uk-UA" sz="2200" i="1" dirty="0" smtClean="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І.Є.  </a:t>
            </a:r>
            <a:endParaRPr lang="uk-UA" sz="2200" i="1" dirty="0" smtClean="0">
              <a:latin typeface="Times New Roman" panose="02020603050405020304" pitchFamily="18" charset="0"/>
              <a:cs typeface="Times New Roman" panose="02020603050405020304" pitchFamily="18" charset="0"/>
            </a:endParaRPr>
          </a:p>
          <a:p>
            <a:pPr algn="just"/>
            <a:endParaRPr lang="uk-UA" sz="2200" i="1" dirty="0">
              <a:latin typeface="Times New Roman" panose="02020603050405020304" pitchFamily="18" charset="0"/>
              <a:cs typeface="Times New Roman" panose="02020603050405020304" pitchFamily="18" charset="0"/>
            </a:endParaRPr>
          </a:p>
          <a:p>
            <a:pPr lvl="0" algn="just"/>
            <a:r>
              <a:rPr lang="uk-UA" sz="2200" b="1" dirty="0">
                <a:latin typeface="Times New Roman" panose="02020603050405020304" pitchFamily="18" charset="0"/>
                <a:cs typeface="Times New Roman" panose="02020603050405020304" pitchFamily="18" charset="0"/>
              </a:rPr>
              <a:t>6. Призначити НУ «Києво-Могилянська академія» відповідальним за вивчення етапів створення громадської організації або спілки, підготовку відповідних матеріалів та надання інформації на наступному засіданні Консорціуму.</a:t>
            </a:r>
          </a:p>
          <a:p>
            <a:pPr lvl="0" algn="just"/>
            <a:endParaRPr lang="uk-UA" sz="2200" b="1" dirty="0">
              <a:latin typeface="Times New Roman" panose="02020603050405020304" pitchFamily="18" charset="0"/>
              <a:cs typeface="Times New Roman" panose="02020603050405020304" pitchFamily="18" charset="0"/>
            </a:endParaRPr>
          </a:p>
          <a:p>
            <a:pPr algn="just"/>
            <a:r>
              <a:rPr lang="uk-UA" sz="2200" i="1" dirty="0">
                <a:latin typeface="Times New Roman" panose="02020603050405020304" pitchFamily="18" charset="0"/>
                <a:cs typeface="Times New Roman" panose="02020603050405020304" pitchFamily="18" charset="0"/>
              </a:rPr>
              <a:t>Виконано. </a:t>
            </a:r>
            <a:r>
              <a:rPr lang="uk-UA" sz="2200" i="1" dirty="0" smtClean="0">
                <a:latin typeface="Times New Roman" panose="02020603050405020304" pitchFamily="18" charset="0"/>
                <a:cs typeface="Times New Roman" panose="02020603050405020304" pitchFamily="18" charset="0"/>
              </a:rPr>
              <a:t>Підготовлений </a:t>
            </a:r>
            <a:r>
              <a:rPr lang="ru-RU" sz="2200" i="1" dirty="0" smtClean="0">
                <a:latin typeface="Times New Roman" panose="02020603050405020304" pitchFamily="18" charset="0"/>
                <a:cs typeface="Times New Roman" panose="02020603050405020304" pitchFamily="18" charset="0"/>
              </a:rPr>
              <a:t>пакет </a:t>
            </a:r>
            <a:r>
              <a:rPr lang="ru-RU" sz="2200" i="1" dirty="0" err="1">
                <a:latin typeface="Times New Roman" panose="02020603050405020304" pitchFamily="18" charset="0"/>
                <a:cs typeface="Times New Roman" panose="02020603050405020304" pitchFamily="18" charset="0"/>
              </a:rPr>
              <a:t>документів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необхідний</a:t>
            </a:r>
            <a:r>
              <a:rPr lang="ru-RU" sz="2200" i="1" dirty="0">
                <a:latin typeface="Times New Roman" panose="02020603050405020304" pitchFamily="18" charset="0"/>
                <a:cs typeface="Times New Roman" panose="02020603050405020304" pitchFamily="18" charset="0"/>
              </a:rPr>
              <a:t> для </a:t>
            </a:r>
            <a:r>
              <a:rPr lang="ru-RU" sz="2200" i="1" dirty="0" err="1">
                <a:latin typeface="Times New Roman" panose="02020603050405020304" pitchFamily="18" charset="0"/>
                <a:cs typeface="Times New Roman" panose="02020603050405020304" pitchFamily="18" charset="0"/>
              </a:rPr>
              <a:t>реєстрації</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громадської</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організації</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також</a:t>
            </a:r>
            <a:r>
              <a:rPr lang="ru-RU" sz="2200" i="1" dirty="0">
                <a:latin typeface="Times New Roman" panose="02020603050405020304" pitchFamily="18" charset="0"/>
                <a:cs typeface="Times New Roman" panose="02020603050405020304" pitchFamily="18" charset="0"/>
              </a:rPr>
              <a:t> порядок </a:t>
            </a:r>
            <a:r>
              <a:rPr lang="ru-RU" sz="2200" i="1" dirty="0" err="1">
                <a:latin typeface="Times New Roman" panose="02020603050405020304" pitchFamily="18" charset="0"/>
                <a:cs typeface="Times New Roman" panose="02020603050405020304" pitchFamily="18" charset="0"/>
              </a:rPr>
              <a:t>їх</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реєстрації</a:t>
            </a:r>
            <a:r>
              <a:rPr lang="ru-RU" sz="2200" i="1" dirty="0">
                <a:latin typeface="Times New Roman" panose="02020603050405020304" pitchFamily="18" charset="0"/>
                <a:cs typeface="Times New Roman" panose="02020603050405020304" pitchFamily="18" charset="0"/>
              </a:rPr>
              <a:t> та </a:t>
            </a:r>
            <a:r>
              <a:rPr lang="ru-RU" sz="2200" i="1" dirty="0" err="1">
                <a:latin typeface="Times New Roman" panose="02020603050405020304" pitchFamily="18" charset="0"/>
                <a:cs typeface="Times New Roman" panose="02020603050405020304" pitchFamily="18" charset="0"/>
              </a:rPr>
              <a:t>основні</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вимоги</a:t>
            </a:r>
            <a:r>
              <a:rPr lang="ru-RU" sz="2200" i="1" dirty="0">
                <a:latin typeface="Times New Roman" panose="02020603050405020304" pitchFamily="18" charset="0"/>
                <a:cs typeface="Times New Roman" panose="02020603050405020304" pitchFamily="18" charset="0"/>
              </a:rPr>
              <a:t> до </a:t>
            </a:r>
            <a:r>
              <a:rPr lang="ru-RU" sz="2200" i="1" dirty="0" err="1">
                <a:latin typeface="Times New Roman" panose="02020603050405020304" pitchFamily="18" charset="0"/>
                <a:cs typeface="Times New Roman" panose="02020603050405020304" pitchFamily="18" charset="0"/>
              </a:rPr>
              <a:t>документів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Повний</a:t>
            </a:r>
            <a:r>
              <a:rPr lang="ru-RU" sz="2200" i="1" dirty="0">
                <a:latin typeface="Times New Roman" panose="02020603050405020304" pitchFamily="18" charset="0"/>
                <a:cs typeface="Times New Roman" panose="02020603050405020304" pitchFamily="18" charset="0"/>
              </a:rPr>
              <a:t> з</a:t>
            </a:r>
            <a:r>
              <a:rPr lang="uk-UA" sz="2200" i="1" dirty="0" smtClean="0">
                <a:latin typeface="Times New Roman" panose="02020603050405020304" pitchFamily="18" charset="0"/>
                <a:cs typeface="Times New Roman" panose="02020603050405020304" pitchFamily="18" charset="0"/>
              </a:rPr>
              <a:t>віт буде представлено </a:t>
            </a:r>
            <a:r>
              <a:rPr lang="uk-UA" sz="2200" i="1" dirty="0">
                <a:latin typeface="Times New Roman" panose="02020603050405020304" pitchFamily="18" charset="0"/>
                <a:cs typeface="Times New Roman" panose="02020603050405020304" pitchFamily="18" charset="0"/>
              </a:rPr>
              <a:t>представниками НУ «Києво-Могилянська академія» у питанні 5 порядку денного </a:t>
            </a:r>
            <a:r>
              <a:rPr lang="en-US" sz="2200" i="1" dirty="0">
                <a:latin typeface="Times New Roman" panose="02020603050405020304" pitchFamily="18" charset="0"/>
                <a:cs typeface="Times New Roman" panose="02020603050405020304" pitchFamily="18" charset="0"/>
              </a:rPr>
              <a:t>XIX </a:t>
            </a:r>
            <a:r>
              <a:rPr lang="uk-UA" sz="2200" i="1" dirty="0">
                <a:latin typeface="Times New Roman" panose="02020603050405020304" pitchFamily="18" charset="0"/>
                <a:cs typeface="Times New Roman" panose="02020603050405020304" pitchFamily="18" charset="0"/>
              </a:rPr>
              <a:t>засідання</a:t>
            </a:r>
            <a:r>
              <a:rPr lang="ru-RU" sz="2200" i="1" dirty="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Консорціуму. </a:t>
            </a:r>
          </a:p>
          <a:p>
            <a:pPr algn="just"/>
            <a:endParaRPr lang="ru-RU" sz="2200" i="1" dirty="0">
              <a:latin typeface="Times New Roman" panose="02020603050405020304" pitchFamily="18" charset="0"/>
              <a:cs typeface="Times New Roman" panose="02020603050405020304" pitchFamily="18" charset="0"/>
            </a:endParaRPr>
          </a:p>
          <a:p>
            <a:pPr algn="just"/>
            <a:endParaRPr lang="uk-UA" sz="2200" i="1" dirty="0">
              <a:latin typeface="Times New Roman" panose="02020603050405020304" pitchFamily="18" charset="0"/>
              <a:cs typeface="Times New Roman" panose="02020603050405020304" pitchFamily="18" charset="0"/>
            </a:endParaRPr>
          </a:p>
          <a:p>
            <a:pPr marL="342900" indent="-342900" algn="just">
              <a:buFontTx/>
              <a:buChar char="-"/>
            </a:pPr>
            <a:endParaRPr lang="uk-UA"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327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2912" y="232712"/>
            <a:ext cx="8851576" cy="6863417"/>
          </a:xfrm>
          <a:prstGeom prst="rect">
            <a:avLst/>
          </a:prstGeom>
        </p:spPr>
        <p:txBody>
          <a:bodyPr wrap="square">
            <a:spAutoFit/>
          </a:bodyPr>
          <a:lstStyle/>
          <a:p>
            <a:pPr lvl="0" algn="just"/>
            <a:r>
              <a:rPr lang="uk-UA" sz="2200" b="1" dirty="0" smtClean="0">
                <a:latin typeface="Times New Roman" panose="02020603050405020304" pitchFamily="18" charset="0"/>
                <a:cs typeface="Times New Roman" panose="02020603050405020304" pitchFamily="18" charset="0"/>
              </a:rPr>
              <a:t>7.</a:t>
            </a:r>
            <a:r>
              <a:rPr lang="uk-UA" sz="2200" b="1" dirty="0">
                <a:latin typeface="Times New Roman" panose="02020603050405020304" pitchFamily="18" charset="0"/>
                <a:cs typeface="Times New Roman" panose="02020603050405020304" pitchFamily="18" charset="0"/>
              </a:rPr>
              <a:t> Чернівецькому національному університету ім. Юрія </a:t>
            </a:r>
            <a:r>
              <a:rPr lang="uk-UA" sz="2200" b="1" dirty="0" err="1">
                <a:latin typeface="Times New Roman" panose="02020603050405020304" pitchFamily="18" charset="0"/>
                <a:cs typeface="Times New Roman" panose="02020603050405020304" pitchFamily="18" charset="0"/>
              </a:rPr>
              <a:t>Федьковича</a:t>
            </a:r>
            <a:r>
              <a:rPr lang="uk-UA" sz="2200" b="1" dirty="0">
                <a:latin typeface="Times New Roman" panose="02020603050405020304" pitchFamily="18" charset="0"/>
                <a:cs typeface="Times New Roman" panose="02020603050405020304" pitchFamily="18" charset="0"/>
              </a:rPr>
              <a:t> створити робочу групу з проректорів університетів Консорціуму та затвердити Чернівецький національний університет ім. Юрія </a:t>
            </a:r>
            <a:r>
              <a:rPr lang="uk-UA" sz="2200" b="1" dirty="0" err="1">
                <a:latin typeface="Times New Roman" panose="02020603050405020304" pitchFamily="18" charset="0"/>
                <a:cs typeface="Times New Roman" panose="02020603050405020304" pitchFamily="18" charset="0"/>
              </a:rPr>
              <a:t>Федьковича</a:t>
            </a:r>
            <a:r>
              <a:rPr lang="uk-UA" sz="2200" b="1" dirty="0">
                <a:latin typeface="Times New Roman" panose="02020603050405020304" pitchFamily="18" charset="0"/>
                <a:cs typeface="Times New Roman" panose="02020603050405020304" pitchFamily="18" charset="0"/>
              </a:rPr>
              <a:t> як координатора групи університетів Консорціуму для участі у ІІІ відкритому конкурсі Програми Міжнародних дослідницьких агенцій.</a:t>
            </a:r>
            <a:endParaRPr lang="ru-RU" sz="2200" b="1" dirty="0">
              <a:latin typeface="Times New Roman" panose="02020603050405020304" pitchFamily="18" charset="0"/>
              <a:cs typeface="Times New Roman" panose="02020603050405020304" pitchFamily="18" charset="0"/>
            </a:endParaRPr>
          </a:p>
          <a:p>
            <a:pPr algn="just"/>
            <a:endParaRPr lang="uk-UA" sz="2200" b="1" dirty="0" smtClean="0">
              <a:latin typeface="Times New Roman" panose="02020603050405020304" pitchFamily="18" charset="0"/>
              <a:cs typeface="Times New Roman" panose="02020603050405020304" pitchFamily="18" charset="0"/>
            </a:endParaRPr>
          </a:p>
          <a:p>
            <a:pPr algn="just"/>
            <a:r>
              <a:rPr lang="uk-UA" sz="2200" i="1" dirty="0" smtClean="0">
                <a:latin typeface="Times New Roman" panose="02020603050405020304" pitchFamily="18" charset="0"/>
                <a:cs typeface="Times New Roman" panose="02020603050405020304" pitchFamily="18" charset="0"/>
              </a:rPr>
              <a:t>Виконано. За</a:t>
            </a:r>
            <a:r>
              <a:rPr lang="ru-RU" sz="2200" i="1" dirty="0" err="1" smtClean="0">
                <a:latin typeface="Times New Roman" panose="02020603050405020304" pitchFamily="18" charset="0"/>
                <a:cs typeface="Times New Roman" panose="02020603050405020304" pitchFamily="18" charset="0"/>
              </a:rPr>
              <a:t>пропоновано</a:t>
            </a:r>
            <a:r>
              <a:rPr lang="ru-RU" sz="2200" i="1" dirty="0" smtClean="0">
                <a:latin typeface="Times New Roman" panose="02020603050405020304" pitchFamily="18" charset="0"/>
                <a:cs typeface="Times New Roman" panose="02020603050405020304" pitchFamily="18" charset="0"/>
              </a:rPr>
              <a:t> кожному з </a:t>
            </a:r>
            <a:r>
              <a:rPr lang="ru-RU" sz="2200" i="1" dirty="0" err="1" smtClean="0">
                <a:latin typeface="Times New Roman" panose="02020603050405020304" pitchFamily="18" charset="0"/>
                <a:cs typeface="Times New Roman" panose="02020603050405020304" pitchFamily="18" charset="0"/>
              </a:rPr>
              <a:t>університетів-членів</a:t>
            </a:r>
            <a:r>
              <a:rPr lang="ru-RU" sz="2200" i="1" dirty="0" smtClean="0">
                <a:latin typeface="Times New Roman" panose="02020603050405020304" pitchFamily="18" charset="0"/>
                <a:cs typeface="Times New Roman" panose="02020603050405020304" pitchFamily="18" charset="0"/>
              </a:rPr>
              <a:t> </a:t>
            </a:r>
            <a:r>
              <a:rPr lang="ru-RU" sz="2200" i="1" dirty="0" err="1" smtClean="0">
                <a:latin typeface="Times New Roman" panose="02020603050405020304" pitchFamily="18" charset="0"/>
                <a:cs typeface="Times New Roman" panose="02020603050405020304" pitchFamily="18" charset="0"/>
              </a:rPr>
              <a:t>Консорціуму</a:t>
            </a:r>
            <a:r>
              <a:rPr lang="ru-RU" sz="2200" i="1" dirty="0" smtClean="0">
                <a:latin typeface="Times New Roman" panose="02020603050405020304" pitchFamily="18" charset="0"/>
                <a:cs typeface="Times New Roman" panose="02020603050405020304" pitchFamily="18" charset="0"/>
              </a:rPr>
              <a:t> </a:t>
            </a:r>
            <a:r>
              <a:rPr lang="ru-RU" sz="2200" i="1" dirty="0" err="1" smtClean="0">
                <a:latin typeface="Times New Roman" panose="02020603050405020304" pitchFamily="18" charset="0"/>
                <a:cs typeface="Times New Roman" panose="02020603050405020304" pitchFamily="18" charset="0"/>
              </a:rPr>
              <a:t>визначитися</a:t>
            </a:r>
            <a:r>
              <a:rPr lang="ru-RU" sz="2200" i="1" dirty="0" smtClean="0">
                <a:latin typeface="Times New Roman" panose="02020603050405020304" pitchFamily="18" charset="0"/>
                <a:cs typeface="Times New Roman" panose="02020603050405020304" pitchFamily="18" charset="0"/>
              </a:rPr>
              <a:t> з </a:t>
            </a:r>
            <a:r>
              <a:rPr lang="ru-RU" sz="2200" i="1" dirty="0" err="1" smtClean="0">
                <a:latin typeface="Times New Roman" panose="02020603050405020304" pitchFamily="18" charset="0"/>
                <a:cs typeface="Times New Roman" panose="02020603050405020304" pitchFamily="18" charset="0"/>
              </a:rPr>
              <a:t>декількома</a:t>
            </a:r>
            <a:r>
              <a:rPr lang="ru-RU" sz="2200" i="1" dirty="0">
                <a:latin typeface="Times New Roman" panose="02020603050405020304" pitchFamily="18" charset="0"/>
                <a:cs typeface="Times New Roman" panose="02020603050405020304" pitchFamily="18" charset="0"/>
              </a:rPr>
              <a:t> </a:t>
            </a:r>
            <a:r>
              <a:rPr lang="ru-RU" sz="2200" i="1" dirty="0" err="1" smtClean="0">
                <a:latin typeface="Times New Roman" panose="02020603050405020304" pitchFamily="18" charset="0"/>
                <a:cs typeface="Times New Roman" panose="02020603050405020304" pitchFamily="18" charset="0"/>
              </a:rPr>
              <a:t>напрямками</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які</a:t>
            </a:r>
            <a:r>
              <a:rPr lang="ru-RU" sz="2200" i="1" dirty="0">
                <a:latin typeface="Times New Roman" panose="02020603050405020304" pitchFamily="18" charset="0"/>
                <a:cs typeface="Times New Roman" panose="02020603050405020304" pitchFamily="18" charset="0"/>
              </a:rPr>
              <a:t> є </a:t>
            </a:r>
            <a:r>
              <a:rPr lang="ru-RU" sz="2200" i="1" dirty="0" err="1">
                <a:latin typeface="Times New Roman" panose="02020603050405020304" pitchFamily="18" charset="0"/>
                <a:cs typeface="Times New Roman" panose="02020603050405020304" pitchFamily="18" charset="0"/>
              </a:rPr>
              <a:t>найбільш</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розвинутими</a:t>
            </a:r>
            <a:r>
              <a:rPr lang="ru-RU" sz="2200" i="1" dirty="0">
                <a:latin typeface="Times New Roman" panose="02020603050405020304" pitchFamily="18" charset="0"/>
                <a:cs typeface="Times New Roman" panose="02020603050405020304" pitchFamily="18" charset="0"/>
              </a:rPr>
              <a:t> й </a:t>
            </a:r>
            <a:r>
              <a:rPr lang="ru-RU" sz="2200" i="1" dirty="0" err="1">
                <a:latin typeface="Times New Roman" panose="02020603050405020304" pitchFamily="18" charset="0"/>
                <a:cs typeface="Times New Roman" panose="02020603050405020304" pitchFamily="18" charset="0"/>
              </a:rPr>
              <a:t>перспективними</a:t>
            </a:r>
            <a:r>
              <a:rPr lang="ru-RU" sz="2200" i="1" dirty="0">
                <a:latin typeface="Times New Roman" panose="02020603050405020304" pitchFamily="18" charset="0"/>
                <a:cs typeface="Times New Roman" panose="02020603050405020304" pitchFamily="18" charset="0"/>
              </a:rPr>
              <a:t> в </a:t>
            </a:r>
            <a:r>
              <a:rPr lang="ru-RU" sz="2200" i="1" dirty="0" err="1">
                <a:latin typeface="Times New Roman" panose="02020603050405020304" pitchFamily="18" charset="0"/>
                <a:cs typeface="Times New Roman" panose="02020603050405020304" pitchFamily="18" charset="0"/>
              </a:rPr>
              <a:t>даному</a:t>
            </a:r>
            <a:r>
              <a:rPr lang="ru-RU" sz="2200" i="1" dirty="0">
                <a:latin typeface="Times New Roman" panose="02020603050405020304" pitchFamily="18" charset="0"/>
                <a:cs typeface="Times New Roman" panose="02020603050405020304" pitchFamily="18" charset="0"/>
              </a:rPr>
              <a:t> ЗВО, і </a:t>
            </a:r>
            <a:r>
              <a:rPr lang="ru-RU" sz="2200" i="1" dirty="0" err="1">
                <a:latin typeface="Times New Roman" panose="02020603050405020304" pitchFamily="18" charset="0"/>
                <a:cs typeface="Times New Roman" panose="02020603050405020304" pitchFamily="18" charset="0"/>
              </a:rPr>
              <a:t>можуть</a:t>
            </a:r>
            <a:r>
              <a:rPr lang="ru-RU" sz="2200" i="1" dirty="0">
                <a:latin typeface="Times New Roman" panose="02020603050405020304" pitchFamily="18" charset="0"/>
                <a:cs typeface="Times New Roman" panose="02020603050405020304" pitchFamily="18" charset="0"/>
              </a:rPr>
              <a:t> бути </a:t>
            </a:r>
            <a:r>
              <a:rPr lang="ru-RU" sz="2200" i="1" dirty="0" err="1">
                <a:latin typeface="Times New Roman" panose="02020603050405020304" pitchFamily="18" charset="0"/>
                <a:cs typeface="Times New Roman" panose="02020603050405020304" pitchFamily="18" charset="0"/>
              </a:rPr>
              <a:t>впроваджені</a:t>
            </a:r>
            <a:r>
              <a:rPr lang="ru-RU" sz="2200" i="1" dirty="0">
                <a:latin typeface="Times New Roman" panose="02020603050405020304" pitchFamily="18" charset="0"/>
                <a:cs typeface="Times New Roman" panose="02020603050405020304" pitchFamily="18" charset="0"/>
              </a:rPr>
              <a:t> в </a:t>
            </a:r>
            <a:r>
              <a:rPr lang="ru-RU" sz="2200" i="1" dirty="0" err="1">
                <a:latin typeface="Times New Roman" panose="02020603050405020304" pitchFamily="18" charset="0"/>
                <a:cs typeface="Times New Roman" panose="02020603050405020304" pitchFamily="18" charset="0"/>
              </a:rPr>
              <a:t>польських</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науково-навчальних</a:t>
            </a:r>
            <a:r>
              <a:rPr lang="ru-RU" sz="2200" i="1" dirty="0">
                <a:latin typeface="Times New Roman" panose="02020603050405020304" pitchFamily="18" charset="0"/>
                <a:cs typeface="Times New Roman" panose="02020603050405020304" pitchFamily="18" charset="0"/>
              </a:rPr>
              <a:t> закладах, </a:t>
            </a:r>
            <a:r>
              <a:rPr lang="ru-RU" sz="2200" i="1" dirty="0" err="1">
                <a:latin typeface="Times New Roman" panose="02020603050405020304" pitchFamily="18" charset="0"/>
                <a:cs typeface="Times New Roman" panose="02020603050405020304" pitchFamily="18" charset="0"/>
              </a:rPr>
              <a:t>зокрема</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Варшавському</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університеті</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Повний</a:t>
            </a:r>
            <a:r>
              <a:rPr lang="ru-RU" sz="2200" i="1" dirty="0">
                <a:latin typeface="Times New Roman" panose="02020603050405020304" pitchFamily="18" charset="0"/>
                <a:cs typeface="Times New Roman" panose="02020603050405020304" pitchFamily="18" charset="0"/>
              </a:rPr>
              <a:t> з</a:t>
            </a:r>
            <a:r>
              <a:rPr lang="uk-UA" sz="2200" i="1" dirty="0" smtClean="0">
                <a:latin typeface="Times New Roman" panose="02020603050405020304" pitchFamily="18" charset="0"/>
                <a:cs typeface="Times New Roman" panose="02020603050405020304" pitchFamily="18" charset="0"/>
              </a:rPr>
              <a:t>віт буде представлено </a:t>
            </a:r>
            <a:r>
              <a:rPr lang="uk-UA" sz="2200" i="1" dirty="0">
                <a:latin typeface="Times New Roman" panose="02020603050405020304" pitchFamily="18" charset="0"/>
                <a:cs typeface="Times New Roman" panose="02020603050405020304" pitchFamily="18" charset="0"/>
              </a:rPr>
              <a:t>представниками </a:t>
            </a:r>
            <a:r>
              <a:rPr lang="uk-UA" sz="2200" i="1" dirty="0" smtClean="0">
                <a:latin typeface="Times New Roman" panose="02020603050405020304" pitchFamily="18" charset="0"/>
                <a:cs typeface="Times New Roman" panose="02020603050405020304" pitchFamily="18" charset="0"/>
              </a:rPr>
              <a:t>Чернівецького </a:t>
            </a:r>
            <a:r>
              <a:rPr lang="uk-UA" sz="2200" i="1" dirty="0">
                <a:latin typeface="Times New Roman" panose="02020603050405020304" pitchFamily="18" charset="0"/>
                <a:cs typeface="Times New Roman" panose="02020603050405020304" pitchFamily="18" charset="0"/>
              </a:rPr>
              <a:t>національного </a:t>
            </a:r>
            <a:r>
              <a:rPr lang="uk-UA" sz="2200" i="1" dirty="0" smtClean="0">
                <a:latin typeface="Times New Roman" panose="02020603050405020304" pitchFamily="18" charset="0"/>
                <a:cs typeface="Times New Roman" panose="02020603050405020304" pitchFamily="18" charset="0"/>
              </a:rPr>
              <a:t>університету ім</a:t>
            </a:r>
            <a:r>
              <a:rPr lang="uk-UA" sz="2200" i="1" dirty="0">
                <a:latin typeface="Times New Roman" panose="02020603050405020304" pitchFamily="18" charset="0"/>
                <a:cs typeface="Times New Roman" panose="02020603050405020304" pitchFamily="18" charset="0"/>
              </a:rPr>
              <a:t>. Юрія </a:t>
            </a:r>
            <a:r>
              <a:rPr lang="uk-UA" sz="2200" i="1" dirty="0" err="1">
                <a:latin typeface="Times New Roman" panose="02020603050405020304" pitchFamily="18" charset="0"/>
                <a:cs typeface="Times New Roman" panose="02020603050405020304" pitchFamily="18" charset="0"/>
              </a:rPr>
              <a:t>Федьковича</a:t>
            </a:r>
            <a:r>
              <a:rPr lang="uk-UA" sz="2200" i="1" dirty="0">
                <a:latin typeface="Times New Roman" panose="02020603050405020304" pitchFamily="18" charset="0"/>
                <a:cs typeface="Times New Roman" panose="02020603050405020304" pitchFamily="18" charset="0"/>
              </a:rPr>
              <a:t> у питанні 10 порядку денного </a:t>
            </a:r>
            <a:r>
              <a:rPr lang="en-US" sz="2200" i="1" dirty="0">
                <a:latin typeface="Times New Roman" panose="02020603050405020304" pitchFamily="18" charset="0"/>
                <a:cs typeface="Times New Roman" panose="02020603050405020304" pitchFamily="18" charset="0"/>
              </a:rPr>
              <a:t>XIX </a:t>
            </a:r>
            <a:r>
              <a:rPr lang="uk-UA" sz="2200" i="1" dirty="0">
                <a:latin typeface="Times New Roman" panose="02020603050405020304" pitchFamily="18" charset="0"/>
                <a:cs typeface="Times New Roman" panose="02020603050405020304" pitchFamily="18" charset="0"/>
              </a:rPr>
              <a:t>засідання</a:t>
            </a:r>
            <a:r>
              <a:rPr lang="ru-RU" sz="2200" i="1" dirty="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Консорціуму. </a:t>
            </a:r>
          </a:p>
          <a:p>
            <a:pPr algn="just"/>
            <a:endParaRPr lang="uk-UA" sz="2200" i="1" dirty="0" smtClean="0">
              <a:latin typeface="Times New Roman" panose="02020603050405020304" pitchFamily="18" charset="0"/>
              <a:cs typeface="Times New Roman" panose="02020603050405020304" pitchFamily="18" charset="0"/>
            </a:endParaRPr>
          </a:p>
          <a:p>
            <a:pPr lvl="0" algn="just"/>
            <a:r>
              <a:rPr lang="uk-UA" sz="2200" b="1" dirty="0">
                <a:latin typeface="Times New Roman" panose="02020603050405020304" pitchFamily="18" charset="0"/>
                <a:cs typeface="Times New Roman" panose="02020603050405020304" pitchFamily="18" charset="0"/>
              </a:rPr>
              <a:t>8. Протягом місяця учасникам Консорціуму необхідно надати Сумському державному університету пропозиції щодо емблеми та сайту, </a:t>
            </a:r>
            <a:r>
              <a:rPr lang="uk-UA" sz="2200" b="1" dirty="0" err="1">
                <a:latin typeface="Times New Roman" panose="02020603050405020304" pitchFamily="18" charset="0"/>
                <a:cs typeface="Times New Roman" panose="02020603050405020304" pitchFamily="18" charset="0"/>
              </a:rPr>
              <a:t>СумДУ</a:t>
            </a:r>
            <a:r>
              <a:rPr lang="uk-UA" sz="2200" b="1" dirty="0">
                <a:latin typeface="Times New Roman" panose="02020603050405020304" pitchFamily="18" charset="0"/>
                <a:cs typeface="Times New Roman" panose="02020603050405020304" pitchFamily="18" charset="0"/>
              </a:rPr>
              <a:t> узагальнити їх, підготувати пілотну версію сайту та представити до розгляду учасникам Консорціуму.</a:t>
            </a:r>
            <a:endParaRPr lang="en-US" sz="2200" b="1" dirty="0">
              <a:latin typeface="Times New Roman" panose="02020603050405020304" pitchFamily="18" charset="0"/>
              <a:cs typeface="Times New Roman" panose="02020603050405020304" pitchFamily="18" charset="0"/>
            </a:endParaRPr>
          </a:p>
          <a:p>
            <a:pPr algn="just"/>
            <a:endParaRPr lang="uk-UA"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426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84976" cy="3939540"/>
          </a:xfrm>
          <a:prstGeom prst="rect">
            <a:avLst/>
          </a:prstGeom>
        </p:spPr>
        <p:txBody>
          <a:bodyPr wrap="square">
            <a:spAutoFit/>
          </a:bodyPr>
          <a:lstStyle/>
          <a:p>
            <a:pPr algn="just"/>
            <a:r>
              <a:rPr lang="uk-UA" sz="2200" i="1" dirty="0" smtClean="0">
                <a:latin typeface="Times New Roman" panose="02020603050405020304" pitchFamily="18" charset="0"/>
                <a:cs typeface="Times New Roman" panose="02020603050405020304" pitchFamily="18" charset="0"/>
              </a:rPr>
              <a:t>     Виконано в </a:t>
            </a:r>
            <a:r>
              <a:rPr lang="uk-UA" sz="2200" i="1" dirty="0">
                <a:latin typeface="Times New Roman" panose="02020603050405020304" pitchFamily="18" charset="0"/>
                <a:cs typeface="Times New Roman" panose="02020603050405020304" pitchFamily="18" charset="0"/>
              </a:rPr>
              <a:t>повному </a:t>
            </a:r>
            <a:r>
              <a:rPr lang="uk-UA" sz="2200" i="1" dirty="0" smtClean="0">
                <a:latin typeface="Times New Roman" panose="02020603050405020304" pitchFamily="18" charset="0"/>
                <a:cs typeface="Times New Roman" panose="02020603050405020304" pitchFamily="18" charset="0"/>
              </a:rPr>
              <a:t>обсязі. </a:t>
            </a:r>
            <a:r>
              <a:rPr lang="uk-UA" sz="2200" i="1" dirty="0">
                <a:latin typeface="Times New Roman" panose="02020603050405020304" pitchFamily="18" charset="0"/>
                <a:cs typeface="Times New Roman" panose="02020603050405020304" pitchFamily="18" charset="0"/>
              </a:rPr>
              <a:t>Фахівцями Сумського державного </a:t>
            </a:r>
            <a:r>
              <a:rPr lang="uk-UA" sz="2200" i="1" dirty="0" smtClean="0">
                <a:latin typeface="Times New Roman" panose="02020603050405020304" pitchFamily="18" charset="0"/>
                <a:cs typeface="Times New Roman" panose="02020603050405020304" pitchFamily="18" charset="0"/>
              </a:rPr>
              <a:t>університету було:</a:t>
            </a:r>
          </a:p>
          <a:p>
            <a:pPr marL="342900" indent="-342900" algn="just">
              <a:buFont typeface="Wingdings" panose="05000000000000000000" pitchFamily="2" charset="2"/>
              <a:buChar char="ü"/>
            </a:pPr>
            <a:r>
              <a:rPr lang="uk-UA" sz="2200" i="1" dirty="0">
                <a:latin typeface="Times New Roman" panose="02020603050405020304" pitchFamily="18" charset="0"/>
                <a:cs typeface="Times New Roman" panose="02020603050405020304" pitchFamily="18" charset="0"/>
              </a:rPr>
              <a:t>запропоновано та розроблено дизайн емблеми Консорціуму Варшавського університету та українських </a:t>
            </a:r>
            <a:r>
              <a:rPr lang="uk-UA" sz="2200" i="1" dirty="0" smtClean="0">
                <a:latin typeface="Times New Roman" panose="02020603050405020304" pitchFamily="18" charset="0"/>
                <a:cs typeface="Times New Roman" panose="02020603050405020304" pitchFamily="18" charset="0"/>
              </a:rPr>
              <a:t>університетів</a:t>
            </a:r>
            <a:r>
              <a:rPr lang="en-US" sz="2200" i="1"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Відбулось обговорення та отримано підтримку від учасників нашого Консорціуму. </a:t>
            </a:r>
            <a:endParaRPr lang="uk-UA" sz="2200" i="1" dirty="0">
              <a:latin typeface="Times New Roman" panose="02020603050405020304" pitchFamily="18" charset="0"/>
              <a:cs typeface="Times New Roman" panose="02020603050405020304" pitchFamily="18" charset="0"/>
            </a:endParaRPr>
          </a:p>
          <a:p>
            <a:pPr algn="just"/>
            <a:endParaRPr lang="ru-RU" sz="2200" i="1" dirty="0">
              <a:latin typeface="Times New Roman" panose="02020603050405020304" pitchFamily="18" charset="0"/>
              <a:cs typeface="Times New Roman" panose="02020603050405020304" pitchFamily="18" charset="0"/>
            </a:endParaRPr>
          </a:p>
          <a:p>
            <a:pPr algn="just"/>
            <a:endParaRPr lang="uk-UA" sz="2400" i="1" dirty="0" smtClean="0">
              <a:latin typeface="Times New Roman" panose="02020603050405020304" pitchFamily="18" charset="0"/>
              <a:cs typeface="Times New Roman" panose="02020603050405020304" pitchFamily="18" charset="0"/>
            </a:endParaRPr>
          </a:p>
          <a:p>
            <a:pPr algn="just"/>
            <a:endParaRPr lang="uk-UA" sz="2400" i="1" dirty="0">
              <a:latin typeface="Times New Roman" panose="02020603050405020304" pitchFamily="18" charset="0"/>
              <a:cs typeface="Times New Roman" panose="02020603050405020304" pitchFamily="18" charset="0"/>
            </a:endParaRPr>
          </a:p>
          <a:p>
            <a:pPr algn="just"/>
            <a:endParaRPr lang="ru-RU" sz="2400" i="1" dirty="0" smtClean="0">
              <a:latin typeface="Times New Roman" panose="02020603050405020304" pitchFamily="18" charset="0"/>
              <a:cs typeface="Times New Roman" panose="02020603050405020304" pitchFamily="18" charset="0"/>
            </a:endParaRPr>
          </a:p>
          <a:p>
            <a:pPr algn="just"/>
            <a:r>
              <a:rPr lang="uk-UA" sz="2400" i="1" dirty="0" smtClean="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 </a:t>
            </a:r>
            <a:endParaRPr lang="uk-UA" sz="2400" i="1" dirty="0">
              <a:latin typeface="Times New Roman" panose="02020603050405020304" pitchFamily="18" charset="0"/>
              <a:cs typeface="Times New Roman" panose="02020603050405020304" pitchFamily="18" charset="0"/>
            </a:endParaRPr>
          </a:p>
        </p:txBody>
      </p:sp>
      <p:pic>
        <p:nvPicPr>
          <p:cNvPr id="3" name="Рисунок 2" descr="C:\Users\n.artyhova\Desktop\logo.png"/>
          <p:cNvPicPr/>
          <p:nvPr/>
        </p:nvPicPr>
        <p:blipFill>
          <a:blip r:embed="rId2">
            <a:extLst>
              <a:ext uri="{28A0092B-C50C-407E-A947-70E740481C1C}">
                <a14:useLocalDpi xmlns:a14="http://schemas.microsoft.com/office/drawing/2010/main" val="0"/>
              </a:ext>
            </a:extLst>
          </a:blip>
          <a:srcRect/>
          <a:stretch>
            <a:fillRect/>
          </a:stretch>
        </p:blipFill>
        <p:spPr bwMode="auto">
          <a:xfrm>
            <a:off x="3500881" y="2564904"/>
            <a:ext cx="2142238" cy="2322755"/>
          </a:xfrm>
          <a:prstGeom prst="rect">
            <a:avLst/>
          </a:prstGeom>
          <a:noFill/>
          <a:ln>
            <a:noFill/>
          </a:ln>
        </p:spPr>
      </p:pic>
      <p:sp>
        <p:nvSpPr>
          <p:cNvPr id="4" name="Прямоугольник 3"/>
          <p:cNvSpPr/>
          <p:nvPr/>
        </p:nvSpPr>
        <p:spPr>
          <a:xfrm>
            <a:off x="3275856" y="2276871"/>
            <a:ext cx="2736304" cy="28626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79512" y="5373216"/>
            <a:ext cx="8784976" cy="769441"/>
          </a:xfrm>
          <a:prstGeom prst="rect">
            <a:avLst/>
          </a:prstGeom>
        </p:spPr>
        <p:txBody>
          <a:bodyPr wrap="square">
            <a:spAutoFit/>
          </a:bodyPr>
          <a:lstStyle/>
          <a:p>
            <a:pPr marL="342900" indent="-342900" algn="just">
              <a:buFont typeface="Wingdings" panose="05000000000000000000" pitchFamily="2" charset="2"/>
              <a:buChar char="ü"/>
            </a:pPr>
            <a:r>
              <a:rPr lang="uk-UA" sz="2200" i="1" dirty="0">
                <a:latin typeface="Times New Roman" panose="02020603050405020304" pitchFamily="18" charset="0"/>
                <a:cs typeface="Times New Roman" panose="02020603050405020304" pitchFamily="18" charset="0"/>
              </a:rPr>
              <a:t>розроблено </a:t>
            </a:r>
            <a:r>
              <a:rPr lang="uk-UA" sz="2200" i="1" dirty="0" smtClean="0">
                <a:latin typeface="Times New Roman" panose="02020603050405020304" pitchFamily="18" charset="0"/>
                <a:cs typeface="Times New Roman" panose="02020603050405020304" pitchFamily="18" charset="0"/>
              </a:rPr>
              <a:t>та впроваджено </a:t>
            </a:r>
            <a:r>
              <a:rPr lang="uk-UA" sz="2200" i="1" dirty="0">
                <a:latin typeface="Times New Roman" panose="02020603050405020304" pitchFamily="18" charset="0"/>
                <a:cs typeface="Times New Roman" panose="02020603050405020304" pitchFamily="18" charset="0"/>
              </a:rPr>
              <a:t>сайт Консорціуму Варшавського університету та українських </a:t>
            </a:r>
            <a:r>
              <a:rPr lang="uk-UA" sz="2200" i="1" dirty="0" smtClean="0">
                <a:latin typeface="Times New Roman" panose="02020603050405020304" pitchFamily="18" charset="0"/>
                <a:cs typeface="Times New Roman" panose="02020603050405020304" pitchFamily="18" charset="0"/>
              </a:rPr>
              <a:t>університетів:</a:t>
            </a:r>
            <a:endParaRPr lang="ru-RU"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167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676456" cy="5170646"/>
          </a:xfrm>
          <a:prstGeom prst="rect">
            <a:avLst/>
          </a:prstGeom>
        </p:spPr>
        <p:txBody>
          <a:bodyPr wrap="square">
            <a:spAutoFit/>
          </a:bodyPr>
          <a:lstStyle/>
          <a:p>
            <a:pPr marL="342900" lvl="0" indent="-342900">
              <a:buFontTx/>
              <a:buChar char="-"/>
            </a:pPr>
            <a:r>
              <a:rPr lang="uk-UA" sz="2200" i="1" dirty="0" smtClean="0">
                <a:latin typeface="Times New Roman" panose="02020603050405020304" pitchFamily="18" charset="0"/>
                <a:cs typeface="Times New Roman" panose="02020603050405020304" pitchFamily="18" charset="0"/>
              </a:rPr>
              <a:t>створення технічного завдання;</a:t>
            </a:r>
            <a:endParaRPr lang="ru-RU" sz="2200" i="1" dirty="0">
              <a:latin typeface="Times New Roman" panose="02020603050405020304" pitchFamily="18" charset="0"/>
              <a:cs typeface="Times New Roman" panose="02020603050405020304" pitchFamily="18" charset="0"/>
            </a:endParaRPr>
          </a:p>
          <a:p>
            <a:pPr marL="342900" lvl="0" indent="-342900">
              <a:buFontTx/>
              <a:buChar char="-"/>
            </a:pPr>
            <a:r>
              <a:rPr lang="uk-UA" sz="2200" i="1" dirty="0" smtClean="0">
                <a:latin typeface="Times New Roman" panose="02020603050405020304" pitchFamily="18" charset="0"/>
                <a:cs typeface="Times New Roman" panose="02020603050405020304" pitchFamily="18" charset="0"/>
              </a:rPr>
              <a:t>технічна </a:t>
            </a:r>
            <a:r>
              <a:rPr lang="uk-UA" sz="2200" i="1" dirty="0">
                <a:latin typeface="Times New Roman" panose="02020603050405020304" pitchFamily="18" charset="0"/>
                <a:cs typeface="Times New Roman" panose="02020603050405020304" pitchFamily="18" charset="0"/>
              </a:rPr>
              <a:t>підтримка сайту серверами </a:t>
            </a:r>
            <a:r>
              <a:rPr lang="uk-UA" sz="2200" i="1" dirty="0" err="1" smtClean="0">
                <a:latin typeface="Times New Roman" panose="02020603050405020304" pitchFamily="18" charset="0"/>
                <a:cs typeface="Times New Roman" panose="02020603050405020304" pitchFamily="18" charset="0"/>
              </a:rPr>
              <a:t>СумДУ</a:t>
            </a:r>
            <a:r>
              <a:rPr lang="uk-UA" sz="2200" i="1" dirty="0" smtClean="0">
                <a:latin typeface="Times New Roman" panose="02020603050405020304" pitchFamily="18" charset="0"/>
                <a:cs typeface="Times New Roman" panose="02020603050405020304" pitchFamily="18" charset="0"/>
              </a:rPr>
              <a:t>;</a:t>
            </a:r>
            <a:endParaRPr lang="ru-RU" sz="2200" i="1" dirty="0">
              <a:latin typeface="Times New Roman" panose="02020603050405020304" pitchFamily="18" charset="0"/>
              <a:cs typeface="Times New Roman" panose="02020603050405020304" pitchFamily="18" charset="0"/>
            </a:endParaRPr>
          </a:p>
          <a:p>
            <a:pPr marL="342900" lvl="0" indent="-342900">
              <a:buFontTx/>
              <a:buChar char="-"/>
            </a:pPr>
            <a:r>
              <a:rPr lang="uk-UA" sz="2200" i="1" dirty="0" smtClean="0">
                <a:latin typeface="Times New Roman" panose="02020603050405020304" pitchFamily="18" charset="0"/>
                <a:cs typeface="Times New Roman" panose="02020603050405020304" pitchFamily="18" charset="0"/>
              </a:rPr>
              <a:t>наповнення </a:t>
            </a:r>
            <a:r>
              <a:rPr lang="uk-UA" sz="2200" i="1" dirty="0">
                <a:latin typeface="Times New Roman" panose="02020603050405020304" pitchFamily="18" charset="0"/>
                <a:cs typeface="Times New Roman" panose="02020603050405020304" pitchFamily="18" charset="0"/>
              </a:rPr>
              <a:t>та супроводження україномовної версії сайту. </a:t>
            </a:r>
            <a:r>
              <a:rPr lang="uk-UA" sz="2200" i="1" dirty="0" smtClean="0">
                <a:latin typeface="Times New Roman" panose="02020603050405020304" pitchFamily="18" charset="0"/>
                <a:cs typeface="Times New Roman" panose="02020603050405020304" pitchFamily="18" charset="0"/>
              </a:rPr>
              <a:t>Університети-учасники </a:t>
            </a:r>
            <a:r>
              <a:rPr lang="uk-UA" sz="2200" i="1" dirty="0">
                <a:latin typeface="Times New Roman" panose="02020603050405020304" pitchFamily="18" charset="0"/>
                <a:cs typeface="Times New Roman" panose="02020603050405020304" pitchFamily="18" charset="0"/>
              </a:rPr>
              <a:t>надали відповідний контент (за виключенням матеріалів від Варшавського університету, Східноєвропейського національного університету ім. Лесі Українки в Луцьку, Харківського національного університету ім. Василя Каразіна, а також презентаційних матеріалів про університет від Тернопільського національного педагогічного університету ім. Василя Гнатюка</a:t>
            </a:r>
            <a:r>
              <a:rPr lang="uk-UA" sz="2200" i="1" dirty="0" smtClean="0">
                <a:latin typeface="Times New Roman" panose="02020603050405020304" pitchFamily="18" charset="0"/>
                <a:cs typeface="Times New Roman" panose="02020603050405020304" pitchFamily="18" charset="0"/>
              </a:rPr>
              <a:t>);</a:t>
            </a:r>
            <a:endParaRPr lang="ru-RU" sz="2200" i="1" dirty="0">
              <a:latin typeface="Times New Roman" panose="02020603050405020304" pitchFamily="18" charset="0"/>
              <a:cs typeface="Times New Roman" panose="02020603050405020304" pitchFamily="18" charset="0"/>
            </a:endParaRPr>
          </a:p>
          <a:p>
            <a:endParaRPr lang="en-US" sz="2200" i="1" dirty="0" smtClean="0">
              <a:latin typeface="Times New Roman" panose="02020603050405020304" pitchFamily="18" charset="0"/>
              <a:cs typeface="Times New Roman" panose="02020603050405020304" pitchFamily="18" charset="0"/>
            </a:endParaRPr>
          </a:p>
          <a:p>
            <a:endParaRPr lang="uk-UA" sz="2200" i="1" dirty="0" smtClean="0">
              <a:latin typeface="Times New Roman" panose="02020603050405020304" pitchFamily="18" charset="0"/>
              <a:cs typeface="Times New Roman" panose="02020603050405020304" pitchFamily="18" charset="0"/>
            </a:endParaRPr>
          </a:p>
          <a:p>
            <a:pPr algn="just"/>
            <a:r>
              <a:rPr lang="uk-UA" sz="2200" i="1" dirty="0" smtClean="0">
                <a:latin typeface="Times New Roman" panose="02020603050405020304" pitchFamily="18" charset="0"/>
                <a:cs typeface="Times New Roman" panose="02020603050405020304" pitchFamily="18" charset="0"/>
              </a:rPr>
              <a:t>      </a:t>
            </a:r>
            <a:r>
              <a:rPr lang="uk-UA" sz="2200" b="1" i="1" dirty="0" smtClean="0">
                <a:latin typeface="Times New Roman" panose="02020603050405020304" pitchFamily="18" charset="0"/>
                <a:cs typeface="Times New Roman" panose="02020603050405020304" pitchFamily="18" charset="0"/>
              </a:rPr>
              <a:t>Сайт являє </a:t>
            </a:r>
            <a:r>
              <a:rPr lang="uk-UA" sz="2200" b="1" i="1" dirty="0">
                <a:latin typeface="Times New Roman" panose="02020603050405020304" pitchFamily="18" charset="0"/>
                <a:cs typeface="Times New Roman" panose="02020603050405020304" pitchFamily="18" charset="0"/>
              </a:rPr>
              <a:t>собою платформу для спілкування учасників Консорціуму, обміну новинами, надає можливість обговорення та підготовки спільних проектів та заявок.</a:t>
            </a:r>
            <a:endParaRPr lang="ru-RU"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43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748464" cy="369332"/>
          </a:xfrm>
          <a:prstGeom prst="rect">
            <a:avLst/>
          </a:prstGeom>
        </p:spPr>
        <p:txBody>
          <a:bodyPr wrap="square">
            <a:spAutoFit/>
          </a:bodyPr>
          <a:lstStyle/>
          <a:p>
            <a:r>
              <a:rPr lang="uk-UA" b="1" i="1" dirty="0" smtClean="0">
                <a:latin typeface="Times New Roman" panose="02020603050405020304" pitchFamily="18" charset="0"/>
                <a:cs typeface="Times New Roman" panose="02020603050405020304" pitchFamily="18" charset="0"/>
              </a:rPr>
              <a:t> </a:t>
            </a:r>
            <a:endParaRPr lang="ru-RU" dirty="0"/>
          </a:p>
        </p:txBody>
      </p:sp>
      <p:sp>
        <p:nvSpPr>
          <p:cNvPr id="3" name="Прямоугольник 2"/>
          <p:cNvSpPr/>
          <p:nvPr/>
        </p:nvSpPr>
        <p:spPr>
          <a:xfrm>
            <a:off x="-108520" y="234806"/>
            <a:ext cx="9505056" cy="2308324"/>
          </a:xfrm>
          <a:prstGeom prst="rect">
            <a:avLst/>
          </a:prstGeom>
        </p:spPr>
        <p:txBody>
          <a:bodyPr wrap="square">
            <a:spAutoFit/>
          </a:bodyPr>
          <a:lstStyle/>
          <a:p>
            <a:pPr algn="ctr"/>
            <a:r>
              <a:rPr lang="uk-UA" sz="2400" b="1" dirty="0" smtClean="0">
                <a:latin typeface="Times New Roman" panose="02020603050405020304" pitchFamily="18" charset="0"/>
                <a:cs typeface="Times New Roman" panose="02020603050405020304" pitchFamily="18" charset="0"/>
              </a:rPr>
              <a:t>Сайт </a:t>
            </a:r>
            <a:r>
              <a:rPr lang="uk-UA" sz="2400" b="1" dirty="0">
                <a:latin typeface="Times New Roman" panose="02020603050405020304" pitchFamily="18" charset="0"/>
                <a:cs typeface="Times New Roman" panose="02020603050405020304" pitchFamily="18" charset="0"/>
              </a:rPr>
              <a:t>Консорціуму Варшавського університету та українських </a:t>
            </a:r>
            <a:r>
              <a:rPr lang="uk-UA" sz="2400" b="1" dirty="0" smtClean="0">
                <a:latin typeface="Times New Roman" panose="02020603050405020304" pitchFamily="18" charset="0"/>
                <a:cs typeface="Times New Roman" panose="02020603050405020304" pitchFamily="18" charset="0"/>
              </a:rPr>
              <a:t>університетів </a:t>
            </a:r>
          </a:p>
          <a:p>
            <a:pPr algn="ctr"/>
            <a:r>
              <a:rPr lang="uk-UA" sz="2400" b="1" dirty="0" smtClean="0">
                <a:latin typeface="Times New Roman" panose="02020603050405020304" pitchFamily="18" charset="0"/>
                <a:cs typeface="Times New Roman" panose="02020603050405020304" pitchFamily="18" charset="0"/>
              </a:rPr>
              <a:t>(</a:t>
            </a:r>
            <a:r>
              <a:rPr lang="en-US" sz="2400" b="1" i="1" dirty="0" smtClean="0">
                <a:latin typeface="Times New Roman" panose="02020603050405020304" pitchFamily="18" charset="0"/>
                <a:cs typeface="Times New Roman" panose="02020603050405020304" pitchFamily="18" charset="0"/>
                <a:hlinkClick r:id="rId2"/>
              </a:rPr>
              <a:t>http</a:t>
            </a:r>
            <a:r>
              <a:rPr lang="en-US" sz="2400" b="1" i="1" dirty="0">
                <a:latin typeface="Times New Roman" panose="02020603050405020304" pitchFamily="18" charset="0"/>
                <a:cs typeface="Times New Roman" panose="02020603050405020304" pitchFamily="18" charset="0"/>
                <a:hlinkClick r:id="rId2"/>
              </a:rPr>
              <a:t>://wuuuc.sumdu.edu.ua/index.php/ua</a:t>
            </a:r>
            <a:r>
              <a:rPr lang="en-US" sz="2400" b="1" i="1" dirty="0" smtClean="0">
                <a:latin typeface="Times New Roman" panose="02020603050405020304" pitchFamily="18" charset="0"/>
                <a:cs typeface="Times New Roman" panose="02020603050405020304" pitchFamily="18" charset="0"/>
                <a:hlinkClick r:id="rId2"/>
              </a:rPr>
              <a:t>/</a:t>
            </a:r>
            <a:r>
              <a:rPr lang="uk-UA" sz="2400" b="1" i="1" dirty="0" smtClean="0">
                <a:latin typeface="Times New Roman" panose="02020603050405020304" pitchFamily="18" charset="0"/>
                <a:cs typeface="Times New Roman" panose="02020603050405020304" pitchFamily="18" charset="0"/>
              </a:rPr>
              <a:t>)</a:t>
            </a:r>
          </a:p>
          <a:p>
            <a:pPr algn="ctr"/>
            <a:endParaRPr lang="uk-UA" sz="2400" b="1" i="1" dirty="0">
              <a:latin typeface="Times New Roman" panose="02020603050405020304" pitchFamily="18" charset="0"/>
              <a:cs typeface="Times New Roman" panose="02020603050405020304" pitchFamily="18" charset="0"/>
            </a:endParaRPr>
          </a:p>
          <a:p>
            <a:pPr algn="ctr"/>
            <a:endParaRPr lang="uk-UA" sz="2400" b="1" i="1" dirty="0" smtClean="0">
              <a:latin typeface="Times New Roman" panose="02020603050405020304" pitchFamily="18" charset="0"/>
              <a:cs typeface="Times New Roman" panose="02020603050405020304" pitchFamily="18" charset="0"/>
            </a:endParaRPr>
          </a:p>
          <a:p>
            <a:pPr algn="ctr"/>
            <a:endParaRPr lang="ru-RU" sz="2400" b="1" i="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865815" y="6215903"/>
            <a:ext cx="5556393" cy="400110"/>
          </a:xfrm>
          <a:prstGeom prst="rect">
            <a:avLst/>
          </a:prstGeom>
        </p:spPr>
        <p:txBody>
          <a:bodyPr wrap="none">
            <a:spAutoFit/>
          </a:bodyPr>
          <a:lstStyle/>
          <a:p>
            <a:pPr algn="ctr"/>
            <a:r>
              <a:rPr lang="uk-UA" sz="2000" dirty="0" smtClean="0">
                <a:latin typeface="Times New Roman" panose="02020603050405020304" pitchFamily="18" charset="0"/>
                <a:cs typeface="Times New Roman" panose="02020603050405020304" pitchFamily="18" charset="0"/>
              </a:rPr>
              <a:t>Рис. 1. Головна сторінка української версії сайту</a:t>
            </a:r>
            <a:r>
              <a:rPr lang="en-US" sz="2000" dirty="0" smtClean="0">
                <a:latin typeface="Times New Roman" panose="02020603050405020304" pitchFamily="18" charset="0"/>
                <a:cs typeface="Times New Roman" panose="02020603050405020304" pitchFamily="18" charset="0"/>
              </a:rPr>
              <a:t> </a:t>
            </a:r>
            <a:endParaRPr lang="ru-RU" sz="2000" dirty="0"/>
          </a:p>
        </p:txBody>
      </p:sp>
      <p:pic>
        <p:nvPicPr>
          <p:cNvPr id="6" name="Рисунок 5"/>
          <p:cNvPicPr/>
          <p:nvPr/>
        </p:nvPicPr>
        <p:blipFill rotWithShape="1">
          <a:blip r:embed="rId3"/>
          <a:srcRect t="8837" b="5360"/>
          <a:stretch/>
        </p:blipFill>
        <p:spPr bwMode="auto">
          <a:xfrm>
            <a:off x="395536" y="1388967"/>
            <a:ext cx="8568952" cy="48269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3660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6165304"/>
            <a:ext cx="5760640" cy="400110"/>
          </a:xfrm>
          <a:prstGeom prst="rect">
            <a:avLst/>
          </a:prstGeom>
        </p:spPr>
        <p:txBody>
          <a:bodyPr wrap="square">
            <a:spAutoFit/>
          </a:bodyPr>
          <a:lstStyle/>
          <a:p>
            <a:pPr algn="ctr"/>
            <a:r>
              <a:rPr lang="uk-UA" sz="2000" dirty="0">
                <a:latin typeface="Times New Roman" panose="02020603050405020304" pitchFamily="18" charset="0"/>
                <a:cs typeface="Times New Roman" panose="02020603050405020304" pitchFamily="18" charset="0"/>
              </a:rPr>
              <a:t>Рис</a:t>
            </a:r>
            <a:r>
              <a:rPr lang="uk-UA" sz="2000" dirty="0" smtClean="0">
                <a:latin typeface="Times New Roman" panose="02020603050405020304" pitchFamily="18" charset="0"/>
                <a:cs typeface="Times New Roman" panose="02020603050405020304" pitchFamily="18" charset="0"/>
              </a:rPr>
              <a:t>. 2. </a:t>
            </a:r>
            <a:r>
              <a:rPr lang="uk-UA" sz="2000" dirty="0">
                <a:latin typeface="Times New Roman" panose="02020603050405020304" pitchFamily="18" charset="0"/>
                <a:cs typeface="Times New Roman" panose="02020603050405020304" pitchFamily="18" charset="0"/>
              </a:rPr>
              <a:t>Головна сторінка </a:t>
            </a:r>
            <a:r>
              <a:rPr lang="uk-UA" sz="2000" dirty="0" smtClean="0">
                <a:latin typeface="Times New Roman" panose="02020603050405020304" pitchFamily="18" charset="0"/>
                <a:cs typeface="Times New Roman" panose="02020603050405020304" pitchFamily="18" charset="0"/>
              </a:rPr>
              <a:t>польської версії </a:t>
            </a:r>
            <a:r>
              <a:rPr lang="uk-UA" sz="2000" dirty="0">
                <a:latin typeface="Times New Roman" panose="02020603050405020304" pitchFamily="18" charset="0"/>
                <a:cs typeface="Times New Roman" panose="02020603050405020304" pitchFamily="18" charset="0"/>
              </a:rPr>
              <a:t>сайту</a:t>
            </a:r>
            <a:r>
              <a:rPr lang="en-US" sz="2000" dirty="0">
                <a:latin typeface="Times New Roman" panose="02020603050405020304" pitchFamily="18" charset="0"/>
                <a:cs typeface="Times New Roman" panose="02020603050405020304" pitchFamily="18" charset="0"/>
              </a:rPr>
              <a:t> </a:t>
            </a:r>
            <a:endParaRPr lang="ru-RU" sz="2000" dirty="0"/>
          </a:p>
        </p:txBody>
      </p:sp>
      <p:pic>
        <p:nvPicPr>
          <p:cNvPr id="4" name="Рисунок 3"/>
          <p:cNvPicPr/>
          <p:nvPr/>
        </p:nvPicPr>
        <p:blipFill rotWithShape="1">
          <a:blip r:embed="rId2"/>
          <a:srcRect t="8775" b="5133"/>
          <a:stretch/>
        </p:blipFill>
        <p:spPr bwMode="auto">
          <a:xfrm>
            <a:off x="396488" y="1340768"/>
            <a:ext cx="8568000" cy="4827600"/>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108520" y="234806"/>
            <a:ext cx="9505056" cy="2308324"/>
          </a:xfrm>
          <a:prstGeom prst="rect">
            <a:avLst/>
          </a:prstGeom>
        </p:spPr>
        <p:txBody>
          <a:bodyPr wrap="square">
            <a:spAutoFit/>
          </a:bodyPr>
          <a:lstStyle/>
          <a:p>
            <a:pPr algn="ctr"/>
            <a:r>
              <a:rPr lang="uk-UA" sz="2400" b="1" dirty="0" smtClean="0">
                <a:latin typeface="Times New Roman" panose="02020603050405020304" pitchFamily="18" charset="0"/>
                <a:cs typeface="Times New Roman" panose="02020603050405020304" pitchFamily="18" charset="0"/>
              </a:rPr>
              <a:t>Сайт </a:t>
            </a:r>
            <a:r>
              <a:rPr lang="uk-UA" sz="2400" b="1" dirty="0">
                <a:latin typeface="Times New Roman" panose="02020603050405020304" pitchFamily="18" charset="0"/>
                <a:cs typeface="Times New Roman" panose="02020603050405020304" pitchFamily="18" charset="0"/>
              </a:rPr>
              <a:t>Консорціуму Варшавського університету та українських </a:t>
            </a:r>
            <a:r>
              <a:rPr lang="uk-UA" sz="2400" b="1" dirty="0" smtClean="0">
                <a:latin typeface="Times New Roman" panose="02020603050405020304" pitchFamily="18" charset="0"/>
                <a:cs typeface="Times New Roman" panose="02020603050405020304" pitchFamily="18" charset="0"/>
              </a:rPr>
              <a:t>університетів </a:t>
            </a:r>
          </a:p>
          <a:p>
            <a:pPr algn="ctr"/>
            <a:r>
              <a:rPr lang="uk-UA" sz="2400" b="1" dirty="0" smtClean="0">
                <a:latin typeface="Times New Roman" panose="02020603050405020304" pitchFamily="18" charset="0"/>
                <a:cs typeface="Times New Roman" panose="02020603050405020304" pitchFamily="18" charset="0"/>
              </a:rPr>
              <a:t>(</a:t>
            </a:r>
            <a:r>
              <a:rPr lang="en-US" sz="2400" b="1" i="1" dirty="0" smtClean="0">
                <a:latin typeface="Times New Roman" panose="02020603050405020304" pitchFamily="18" charset="0"/>
                <a:cs typeface="Times New Roman" panose="02020603050405020304" pitchFamily="18" charset="0"/>
                <a:hlinkClick r:id="rId3"/>
              </a:rPr>
              <a:t>http</a:t>
            </a:r>
            <a:r>
              <a:rPr lang="en-US" sz="2400" b="1" i="1" dirty="0">
                <a:latin typeface="Times New Roman" panose="02020603050405020304" pitchFamily="18" charset="0"/>
                <a:cs typeface="Times New Roman" panose="02020603050405020304" pitchFamily="18" charset="0"/>
                <a:hlinkClick r:id="rId3"/>
              </a:rPr>
              <a:t>://</a:t>
            </a:r>
            <a:r>
              <a:rPr lang="en-US" sz="2400" b="1" i="1" dirty="0" smtClean="0">
                <a:latin typeface="Times New Roman" panose="02020603050405020304" pitchFamily="18" charset="0"/>
                <a:cs typeface="Times New Roman" panose="02020603050405020304" pitchFamily="18" charset="0"/>
                <a:hlinkClick r:id="rId3"/>
              </a:rPr>
              <a:t>wuuuc.sumdu.edu.ua/index.php/pl/</a:t>
            </a:r>
            <a:r>
              <a:rPr lang="uk-UA" sz="2400" b="1" i="1" dirty="0" smtClean="0">
                <a:latin typeface="Times New Roman" panose="02020603050405020304" pitchFamily="18" charset="0"/>
                <a:cs typeface="Times New Roman" panose="02020603050405020304" pitchFamily="18" charset="0"/>
              </a:rPr>
              <a:t>)</a:t>
            </a:r>
          </a:p>
          <a:p>
            <a:pPr algn="ctr"/>
            <a:endParaRPr lang="uk-UA" sz="2400" b="1" i="1" dirty="0">
              <a:latin typeface="Times New Roman" panose="02020603050405020304" pitchFamily="18" charset="0"/>
              <a:cs typeface="Times New Roman" panose="02020603050405020304" pitchFamily="18" charset="0"/>
            </a:endParaRPr>
          </a:p>
          <a:p>
            <a:pPr algn="ctr"/>
            <a:endParaRPr lang="uk-UA" sz="2400" b="1" i="1" dirty="0" smtClean="0">
              <a:latin typeface="Times New Roman" panose="02020603050405020304" pitchFamily="18" charset="0"/>
              <a:cs typeface="Times New Roman" panose="02020603050405020304" pitchFamily="18" charset="0"/>
            </a:endParaRPr>
          </a:p>
          <a:p>
            <a:pPr algn="ctr"/>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86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TotalTime>
  <Words>735</Words>
  <Application>Microsoft Office PowerPoint</Application>
  <PresentationFormat>Экран (4:3)</PresentationFormat>
  <Paragraphs>80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Артюхова Надія Олександрівна</dc:creator>
  <cp:lastModifiedBy>Артюхова Надія Олександрівна</cp:lastModifiedBy>
  <cp:revision>86</cp:revision>
  <dcterms:created xsi:type="dcterms:W3CDTF">2018-05-15T07:33:41Z</dcterms:created>
  <dcterms:modified xsi:type="dcterms:W3CDTF">2018-05-30T12:11:35Z</dcterms:modified>
</cp:coreProperties>
</file>